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8"/>
  </p:notesMasterIdLst>
  <p:handoutMasterIdLst>
    <p:handoutMasterId r:id="rId19"/>
  </p:handoutMasterIdLst>
  <p:sldIdLst>
    <p:sldId id="256" r:id="rId5"/>
    <p:sldId id="257" r:id="rId6"/>
    <p:sldId id="258" r:id="rId7"/>
    <p:sldId id="259" r:id="rId8"/>
    <p:sldId id="262" r:id="rId9"/>
    <p:sldId id="260" r:id="rId10"/>
    <p:sldId id="263" r:id="rId11"/>
    <p:sldId id="261" r:id="rId12"/>
    <p:sldId id="264" r:id="rId13"/>
    <p:sldId id="265" r:id="rId14"/>
    <p:sldId id="272" r:id="rId15"/>
    <p:sldId id="273" r:id="rId16"/>
    <p:sldId id="266"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7" d="100"/>
          <a:sy n="37" d="100"/>
        </p:scale>
        <p:origin x="125" y="1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9AAC97-D95D-48D6-83A9-6E232C67BF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D0F651F-CAE9-48C8-9341-CAAE0B5788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B91C5B-26F1-487B-8CD6-29469916E6BE}" type="datetimeFigureOut">
              <a:rPr lang="en-AU" smtClean="0"/>
              <a:t>12/07/2021</a:t>
            </a:fld>
            <a:endParaRPr lang="en-AU"/>
          </a:p>
        </p:txBody>
      </p:sp>
      <p:sp>
        <p:nvSpPr>
          <p:cNvPr id="4" name="Footer Placeholder 3">
            <a:extLst>
              <a:ext uri="{FF2B5EF4-FFF2-40B4-BE49-F238E27FC236}">
                <a16:creationId xmlns:a16="http://schemas.microsoft.com/office/drawing/2014/main" id="{EA60307E-C269-40C3-A9B0-33F49456D1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8905C225-111D-4CE0-9491-186E5B439F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9DD8B5B-37FC-42E2-A39A-C3B47AEEFD6C}" type="slidenum">
              <a:rPr lang="en-AU" smtClean="0"/>
              <a:t>‹#›</a:t>
            </a:fld>
            <a:endParaRPr lang="en-AU"/>
          </a:p>
        </p:txBody>
      </p:sp>
    </p:spTree>
    <p:extLst>
      <p:ext uri="{BB962C8B-B14F-4D97-AF65-F5344CB8AC3E}">
        <p14:creationId xmlns:p14="http://schemas.microsoft.com/office/powerpoint/2010/main" val="151617245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dt="0"/>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lgn="ctr"/>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e Bloggs"/>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–Joe Bloggs</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532241774_2880x1920.jpg"/>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532241774_2880x1920.jpg"/>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lgn="ctr"/>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lgn="ct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532204087_1355x1355.jpg"/>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lgn="ct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532205080_1647x1098.jpg"/>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532205080_1647x1098.jpg"/>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532204087_1355x1355.jpg"/>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532241774_2880x1920.jpg"/>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l"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tif"/></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t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4.png"/><Relationship Id="rId3" Type="http://schemas.microsoft.com/office/2007/relationships/media" Target="../media/media1.mp4"/><Relationship Id="rId7" Type="http://schemas.microsoft.com/office/2007/relationships/media" Target="../media/media4.mp4"/><Relationship Id="rId12"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3.mp4"/><Relationship Id="rId11" Type="http://schemas.openxmlformats.org/officeDocument/2006/relationships/image" Target="../media/image6.png"/><Relationship Id="rId5" Type="http://schemas.microsoft.com/office/2007/relationships/media" Target="../media/media3.mp4"/><Relationship Id="rId10" Type="http://schemas.openxmlformats.org/officeDocument/2006/relationships/image" Target="../media/image12.png"/><Relationship Id="rId4" Type="http://schemas.openxmlformats.org/officeDocument/2006/relationships/video" Target="../media/media1.mp4"/><Relationship Id="rId9"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Improving Automated Search for Underwater Threats Using Multistatic Sensor Fields by Incorporating Unconfirmed Track Information"/>
          <p:cNvSpPr txBox="1">
            <a:spLocks noGrp="1"/>
          </p:cNvSpPr>
          <p:nvPr>
            <p:ph type="ctrTitle"/>
          </p:nvPr>
        </p:nvSpPr>
        <p:spPr>
          <a:xfrm>
            <a:off x="1778000" y="-25401"/>
            <a:ext cx="20828000" cy="4648201"/>
          </a:xfrm>
          <a:prstGeom prst="rect">
            <a:avLst/>
          </a:prstGeom>
        </p:spPr>
        <p:txBody>
          <a:bodyPr/>
          <a:lstStyle>
            <a:lvl1pPr defTabSz="577850">
              <a:defRPr sz="7840"/>
            </a:lvl1pPr>
          </a:lstStyle>
          <a:p>
            <a:r>
              <a:rPr dirty="0"/>
              <a:t>Improving Automated Search for Underwater Threats Using </a:t>
            </a:r>
            <a:r>
              <a:rPr dirty="0" err="1"/>
              <a:t>Multistatic</a:t>
            </a:r>
            <a:r>
              <a:rPr dirty="0"/>
              <a:t> Sensor Fields by Incorporating Unconfirmed Track Information</a:t>
            </a:r>
          </a:p>
        </p:txBody>
      </p:sp>
      <p:sp>
        <p:nvSpPr>
          <p:cNvPr id="120" name="Steve Mehrkanoona, Daniel Angleya, Chris Gilliamb, Bill Morana, Sergey Simakovc…"/>
          <p:cNvSpPr txBox="1">
            <a:spLocks noGrp="1"/>
          </p:cNvSpPr>
          <p:nvPr>
            <p:ph type="subTitle" sz="half" idx="1"/>
          </p:nvPr>
        </p:nvSpPr>
        <p:spPr>
          <a:xfrm>
            <a:off x="1465384" y="5067248"/>
            <a:ext cx="21453231" cy="3990783"/>
          </a:xfrm>
          <a:prstGeom prst="rect">
            <a:avLst/>
          </a:prstGeom>
        </p:spPr>
        <p:txBody>
          <a:bodyPr>
            <a:normAutofit/>
          </a:bodyPr>
          <a:lstStyle/>
          <a:p>
            <a:pPr defTabSz="553084">
              <a:defRPr sz="3618"/>
            </a:pPr>
            <a:r>
              <a:rPr dirty="0"/>
              <a:t>Steve </a:t>
            </a:r>
            <a:r>
              <a:rPr dirty="0" err="1"/>
              <a:t>Mehrkanoon</a:t>
            </a:r>
            <a:r>
              <a:rPr baseline="31999" dirty="0" err="1">
                <a:solidFill>
                  <a:schemeClr val="accent5">
                    <a:hueOff val="-82419"/>
                    <a:satOff val="-9513"/>
                    <a:lumOff val="-16343"/>
                  </a:schemeClr>
                </a:solidFill>
              </a:rPr>
              <a:t>a</a:t>
            </a:r>
            <a:r>
              <a:rPr dirty="0"/>
              <a:t>, Daniel </a:t>
            </a:r>
            <a:r>
              <a:rPr dirty="0" err="1"/>
              <a:t>Angley</a:t>
            </a:r>
            <a:r>
              <a:rPr baseline="31999" dirty="0" err="1">
                <a:solidFill>
                  <a:schemeClr val="accent5">
                    <a:hueOff val="-82419"/>
                    <a:satOff val="-9513"/>
                    <a:lumOff val="-16343"/>
                  </a:schemeClr>
                </a:solidFill>
              </a:rPr>
              <a:t>a</a:t>
            </a:r>
            <a:r>
              <a:rPr dirty="0"/>
              <a:t>, </a:t>
            </a:r>
            <a:r>
              <a:rPr b="1" dirty="0"/>
              <a:t>Chris</a:t>
            </a:r>
            <a:r>
              <a:rPr lang="en-AU" b="1" dirty="0" err="1"/>
              <a:t>topher</a:t>
            </a:r>
            <a:r>
              <a:rPr b="1" dirty="0"/>
              <a:t> </a:t>
            </a:r>
            <a:r>
              <a:rPr b="1" dirty="0" err="1"/>
              <a:t>Gilliam</a:t>
            </a:r>
            <a:r>
              <a:rPr baseline="31999" dirty="0" err="1">
                <a:solidFill>
                  <a:schemeClr val="accent1"/>
                </a:solidFill>
              </a:rPr>
              <a:t>b</a:t>
            </a:r>
            <a:r>
              <a:rPr dirty="0"/>
              <a:t>, Bill </a:t>
            </a:r>
            <a:r>
              <a:rPr dirty="0" err="1"/>
              <a:t>Moran</a:t>
            </a:r>
            <a:r>
              <a:rPr baseline="31999" dirty="0" err="1">
                <a:solidFill>
                  <a:schemeClr val="accent5">
                    <a:hueOff val="-82419"/>
                    <a:satOff val="-9513"/>
                    <a:lumOff val="-16343"/>
                  </a:schemeClr>
                </a:solidFill>
              </a:rPr>
              <a:t>a</a:t>
            </a:r>
            <a:r>
              <a:rPr dirty="0"/>
              <a:t>, Sergey </a:t>
            </a:r>
            <a:r>
              <a:rPr dirty="0" err="1"/>
              <a:t>Simakov</a:t>
            </a:r>
            <a:r>
              <a:rPr baseline="31999" dirty="0" err="1">
                <a:solidFill>
                  <a:schemeClr val="accent3"/>
                </a:solidFill>
              </a:rPr>
              <a:t>c</a:t>
            </a:r>
            <a:endParaRPr baseline="31999" dirty="0">
              <a:solidFill>
                <a:schemeClr val="accent3"/>
              </a:solidFill>
            </a:endParaRPr>
          </a:p>
          <a:p>
            <a:pPr defTabSz="553084">
              <a:defRPr sz="3618"/>
            </a:pPr>
            <a:endParaRPr baseline="31999" dirty="0">
              <a:solidFill>
                <a:schemeClr val="accent3"/>
              </a:solidFill>
            </a:endParaRPr>
          </a:p>
          <a:p>
            <a:pPr defTabSz="553084">
              <a:defRPr sz="3618"/>
            </a:pPr>
            <a:r>
              <a:rPr baseline="31999" dirty="0" err="1">
                <a:solidFill>
                  <a:schemeClr val="accent5">
                    <a:hueOff val="-82419"/>
                    <a:satOff val="-9513"/>
                    <a:lumOff val="-16343"/>
                  </a:schemeClr>
                </a:solidFill>
              </a:rPr>
              <a:t>a</a:t>
            </a:r>
            <a:r>
              <a:rPr dirty="0" err="1"/>
              <a:t>Faculty</a:t>
            </a:r>
            <a:r>
              <a:rPr dirty="0"/>
              <a:t> of Engineering and Information Technology, The University of Melbourne, Parkville, VIC 3010</a:t>
            </a:r>
          </a:p>
          <a:p>
            <a:pPr defTabSz="553084">
              <a:defRPr sz="3618"/>
            </a:pPr>
            <a:r>
              <a:rPr baseline="31999" dirty="0" err="1">
                <a:solidFill>
                  <a:schemeClr val="accent1"/>
                </a:solidFill>
              </a:rPr>
              <a:t>b</a:t>
            </a:r>
            <a:r>
              <a:rPr dirty="0" err="1"/>
              <a:t>School</a:t>
            </a:r>
            <a:r>
              <a:rPr dirty="0"/>
              <a:t> of Engineering, RMIT University, Melbourne, VIC 3000</a:t>
            </a:r>
          </a:p>
          <a:p>
            <a:pPr defTabSz="553084">
              <a:defRPr sz="3618"/>
            </a:pPr>
            <a:r>
              <a:rPr baseline="31999" dirty="0" err="1">
                <a:solidFill>
                  <a:schemeClr val="accent3"/>
                </a:solidFill>
              </a:rPr>
              <a:t>c</a:t>
            </a:r>
            <a:r>
              <a:rPr dirty="0" err="1"/>
              <a:t>Defence</a:t>
            </a:r>
            <a:r>
              <a:rPr dirty="0"/>
              <a:t> Science Technology Group, Maritime Division, Edinburgh SA 5111</a:t>
            </a:r>
            <a:endParaRPr lang="en-AU" dirty="0"/>
          </a:p>
          <a:p>
            <a:pPr defTabSz="553084">
              <a:defRPr sz="3618"/>
            </a:pPr>
            <a:endParaRPr lang="en-AU" dirty="0"/>
          </a:p>
          <a:p>
            <a:pPr defTabSz="553084">
              <a:defRPr sz="3618"/>
            </a:pPr>
            <a:r>
              <a:rPr lang="en-AU" b="1" dirty="0"/>
              <a:t>IEEE International Conference on Autonomous Systems – Montréal, Canada – August 11-13 2021</a:t>
            </a:r>
            <a:endParaRPr b="1" dirty="0"/>
          </a:p>
        </p:txBody>
      </p:sp>
      <p:pic>
        <p:nvPicPr>
          <p:cNvPr id="121" name="PRIMARY_A_Vertical_Housed_RGB.png" descr="PRIMARY_A_Vertical_Housed_RGB.png"/>
          <p:cNvPicPr>
            <a:picLocks noChangeAspect="1"/>
          </p:cNvPicPr>
          <p:nvPr/>
        </p:nvPicPr>
        <p:blipFill>
          <a:blip r:embed="rId2"/>
          <a:stretch>
            <a:fillRect/>
          </a:stretch>
        </p:blipFill>
        <p:spPr>
          <a:xfrm>
            <a:off x="1891502" y="9459861"/>
            <a:ext cx="3175001" cy="3175001"/>
          </a:xfrm>
          <a:prstGeom prst="rect">
            <a:avLst/>
          </a:prstGeom>
          <a:ln w="12700">
            <a:miter lim="400000"/>
          </a:ln>
        </p:spPr>
      </p:pic>
      <p:pic>
        <p:nvPicPr>
          <p:cNvPr id="122" name="Image" descr="Image"/>
          <p:cNvPicPr>
            <a:picLocks noChangeAspect="1"/>
          </p:cNvPicPr>
          <p:nvPr/>
        </p:nvPicPr>
        <p:blipFill>
          <a:blip r:embed="rId3"/>
          <a:stretch>
            <a:fillRect/>
          </a:stretch>
        </p:blipFill>
        <p:spPr>
          <a:xfrm>
            <a:off x="6312456" y="10292118"/>
            <a:ext cx="5420099" cy="1905001"/>
          </a:xfrm>
          <a:prstGeom prst="rect">
            <a:avLst/>
          </a:prstGeom>
          <a:ln w="12700">
            <a:miter lim="400000"/>
          </a:ln>
        </p:spPr>
      </p:pic>
      <p:pic>
        <p:nvPicPr>
          <p:cNvPr id="123" name="Image" descr="Image"/>
          <p:cNvPicPr>
            <a:picLocks noChangeAspect="1"/>
          </p:cNvPicPr>
          <p:nvPr/>
        </p:nvPicPr>
        <p:blipFill>
          <a:blip r:embed="rId4"/>
          <a:stretch>
            <a:fillRect/>
          </a:stretch>
        </p:blipFill>
        <p:spPr>
          <a:xfrm>
            <a:off x="12978509" y="9904361"/>
            <a:ext cx="9513989" cy="22860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sults"/>
          <p:cNvSpPr txBox="1">
            <a:spLocks noGrp="1"/>
          </p:cNvSpPr>
          <p:nvPr>
            <p:ph type="title"/>
          </p:nvPr>
        </p:nvSpPr>
        <p:spPr>
          <a:prstGeom prst="rect">
            <a:avLst/>
          </a:prstGeom>
        </p:spPr>
        <p:txBody>
          <a:bodyPr/>
          <a:lstStyle/>
          <a:p>
            <a:r>
              <a:rPr lang="en-AU" dirty="0"/>
              <a:t>Sonobuoy Usage</a:t>
            </a:r>
            <a:endParaRPr dirty="0"/>
          </a:p>
        </p:txBody>
      </p:sp>
      <p:pic>
        <p:nvPicPr>
          <p:cNvPr id="177" name="sonobuoyusage-eps-converted-to.pdf" descr="sonobuoyusage-eps-converted-to.pdf"/>
          <p:cNvPicPr>
            <a:picLocks noChangeAspect="1"/>
          </p:cNvPicPr>
          <p:nvPr/>
        </p:nvPicPr>
        <p:blipFill>
          <a:blip r:embed="rId2"/>
          <a:stretch>
            <a:fillRect/>
          </a:stretch>
        </p:blipFill>
        <p:spPr>
          <a:xfrm>
            <a:off x="6076501" y="2449932"/>
            <a:ext cx="12230998" cy="10594136"/>
          </a:xfrm>
          <a:prstGeom prst="rect">
            <a:avLst/>
          </a:prstGeom>
          <a:ln w="12700">
            <a:miter lim="400000"/>
          </a:ln>
        </p:spPr>
      </p:pic>
      <p:sp>
        <p:nvSpPr>
          <p:cNvPr id="178" name="Characteristic scanning pattern"/>
          <p:cNvSpPr txBox="1"/>
          <p:nvPr/>
        </p:nvSpPr>
        <p:spPr>
          <a:xfrm>
            <a:off x="917822" y="4308793"/>
            <a:ext cx="4435274" cy="1005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vl1pPr>
          </a:lstStyle>
          <a:p>
            <a:r>
              <a:t>Characteristic scanning pattern</a:t>
            </a:r>
          </a:p>
        </p:txBody>
      </p:sp>
      <p:sp>
        <p:nvSpPr>
          <p:cNvPr id="179" name="Uniform usage"/>
          <p:cNvSpPr txBox="1"/>
          <p:nvPr/>
        </p:nvSpPr>
        <p:spPr>
          <a:xfrm>
            <a:off x="19030904" y="4537393"/>
            <a:ext cx="4435273" cy="548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vl1pPr>
          </a:lstStyle>
          <a:p>
            <a:r>
              <a:t>Uniform usage</a:t>
            </a:r>
          </a:p>
        </p:txBody>
      </p:sp>
      <p:sp>
        <p:nvSpPr>
          <p:cNvPr id="180" name="Focused on the corners &amp; edges"/>
          <p:cNvSpPr txBox="1"/>
          <p:nvPr/>
        </p:nvSpPr>
        <p:spPr>
          <a:xfrm>
            <a:off x="917822" y="10057615"/>
            <a:ext cx="4435274" cy="10053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vl1pPr>
          </a:lstStyle>
          <a:p>
            <a:r>
              <a:t>Focused on the corners &amp; edges</a:t>
            </a:r>
          </a:p>
        </p:txBody>
      </p:sp>
      <p:sp>
        <p:nvSpPr>
          <p:cNvPr id="181" name="Also focused on the corners &amp; edges, but investigating unconfirmed tracks inside"/>
          <p:cNvSpPr txBox="1"/>
          <p:nvPr/>
        </p:nvSpPr>
        <p:spPr>
          <a:xfrm>
            <a:off x="18941707" y="9600415"/>
            <a:ext cx="4613667" cy="19197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b="0"/>
            </a:lvl1pPr>
          </a:lstStyle>
          <a:p>
            <a:r>
              <a:t>Also focused on the corners &amp; edges, but investigating unconfirmed tracks inside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Image" descr="Image"/>
          <p:cNvPicPr>
            <a:picLocks noChangeAspect="1"/>
          </p:cNvPicPr>
          <p:nvPr/>
        </p:nvPicPr>
        <p:blipFill>
          <a:blip r:embed="rId2"/>
          <a:srcRect l="34734" r="14614"/>
          <a:stretch>
            <a:fillRect/>
          </a:stretch>
        </p:blipFill>
        <p:spPr>
          <a:xfrm>
            <a:off x="13938170" y="-8298"/>
            <a:ext cx="10459549" cy="13732596"/>
          </a:xfrm>
          <a:prstGeom prst="rect">
            <a:avLst/>
          </a:prstGeom>
          <a:ln w="12700">
            <a:miter lim="400000"/>
          </a:ln>
        </p:spPr>
      </p:pic>
      <p:sp>
        <p:nvSpPr>
          <p:cNvPr id="231" name="Future Work"/>
          <p:cNvSpPr txBox="1">
            <a:spLocks noGrp="1"/>
          </p:cNvSpPr>
          <p:nvPr>
            <p:ph type="title"/>
          </p:nvPr>
        </p:nvSpPr>
        <p:spPr>
          <a:xfrm>
            <a:off x="1267070" y="337918"/>
            <a:ext cx="21005800" cy="2286000"/>
          </a:xfrm>
          <a:prstGeom prst="rect">
            <a:avLst/>
          </a:prstGeom>
        </p:spPr>
        <p:txBody>
          <a:bodyPr>
            <a:normAutofit/>
          </a:bodyPr>
          <a:lstStyle/>
          <a:p>
            <a:r>
              <a:rPr lang="en-AU" sz="9600" dirty="0"/>
              <a:t>Possible </a:t>
            </a:r>
            <a:r>
              <a:rPr sz="9600" dirty="0"/>
              <a:t>Future Work</a:t>
            </a:r>
          </a:p>
        </p:txBody>
      </p:sp>
      <p:sp>
        <p:nvSpPr>
          <p:cNvPr id="232" name="Clutter Mapping…"/>
          <p:cNvSpPr txBox="1">
            <a:spLocks noGrp="1"/>
          </p:cNvSpPr>
          <p:nvPr>
            <p:ph type="body" idx="1"/>
          </p:nvPr>
        </p:nvSpPr>
        <p:spPr>
          <a:xfrm>
            <a:off x="399227" y="2448284"/>
            <a:ext cx="13236962" cy="6449531"/>
          </a:xfrm>
          <a:prstGeom prst="rect">
            <a:avLst/>
          </a:prstGeom>
        </p:spPr>
        <p:txBody>
          <a:bodyPr>
            <a:normAutofit/>
          </a:bodyPr>
          <a:lstStyle/>
          <a:p>
            <a:pPr marL="381000" indent="-381000" defTabSz="495300">
              <a:spcBef>
                <a:spcPts val="3500"/>
              </a:spcBef>
              <a:defRPr sz="2880"/>
            </a:pPr>
            <a:r>
              <a:rPr lang="en-AU" sz="3000" dirty="0"/>
              <a:t>Tracker parameter tuning</a:t>
            </a:r>
          </a:p>
          <a:p>
            <a:pPr marL="1016000" lvl="1" indent="-381000" defTabSz="495300">
              <a:spcBef>
                <a:spcPts val="3500"/>
              </a:spcBef>
              <a:defRPr sz="2880"/>
            </a:pPr>
            <a:r>
              <a:rPr lang="en-AU" sz="3000" dirty="0"/>
              <a:t>Unconfirmed track initiation is a balance between discarding useful detections and creating many unconfirmed tracks</a:t>
            </a:r>
          </a:p>
          <a:p>
            <a:pPr marL="381000" indent="-381000" defTabSz="495300">
              <a:spcBef>
                <a:spcPts val="3500"/>
              </a:spcBef>
              <a:defRPr sz="2880"/>
            </a:pPr>
            <a:r>
              <a:rPr lang="en-AU" sz="3000" dirty="0"/>
              <a:t>Moving OA</a:t>
            </a:r>
          </a:p>
          <a:p>
            <a:pPr marL="1016000" lvl="1" indent="-381000" defTabSz="495300">
              <a:spcBef>
                <a:spcPts val="3500"/>
              </a:spcBef>
              <a:defRPr sz="2880"/>
            </a:pPr>
            <a:r>
              <a:rPr lang="en-AU" sz="3000" dirty="0"/>
              <a:t>Defend a valuable asset </a:t>
            </a:r>
            <a:r>
              <a:rPr lang="en-AU" sz="3000" dirty="0" err="1"/>
              <a:t>en</a:t>
            </a:r>
            <a:r>
              <a:rPr lang="en-AU" sz="3000" dirty="0"/>
              <a:t> route by maintaining clearance of a moving OA</a:t>
            </a:r>
          </a:p>
          <a:p>
            <a:pPr marL="1016000" lvl="1" indent="-381000" defTabSz="495300">
              <a:spcBef>
                <a:spcPts val="3500"/>
              </a:spcBef>
              <a:defRPr sz="2880"/>
            </a:pPr>
            <a:r>
              <a:rPr lang="en-AU" sz="3000" dirty="0"/>
              <a:t>New sonobuoys are placed ahead of the moving OA to search for targets</a:t>
            </a:r>
          </a:p>
          <a:p>
            <a:pPr marL="1016000" lvl="1" indent="-381000" defTabSz="495300">
              <a:spcBef>
                <a:spcPts val="3500"/>
              </a:spcBef>
              <a:defRPr sz="2880"/>
            </a:pPr>
            <a:r>
              <a:rPr lang="en-AU" sz="3000" dirty="0"/>
              <a:t>Old sonobuoys drop out of field (e.g. out of communication range)</a:t>
            </a:r>
          </a:p>
        </p:txBody>
      </p:sp>
      <p:sp>
        <p:nvSpPr>
          <p:cNvPr id="233" name="images.defence.gov.au"/>
          <p:cNvSpPr txBox="1"/>
          <p:nvPr/>
        </p:nvSpPr>
        <p:spPr>
          <a:xfrm>
            <a:off x="21092115" y="13249241"/>
            <a:ext cx="3258922"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b="0">
                <a:solidFill>
                  <a:srgbClr val="FFFFFF"/>
                </a:solidFill>
              </a:defRPr>
            </a:lvl1pPr>
          </a:lstStyle>
          <a:p>
            <a:r>
              <a:t>images.defence.gov.au</a:t>
            </a:r>
          </a:p>
        </p:txBody>
      </p:sp>
      <p:pic>
        <p:nvPicPr>
          <p:cNvPr id="6" name="moa.pdf" descr="moa.pdf">
            <a:extLst>
              <a:ext uri="{FF2B5EF4-FFF2-40B4-BE49-F238E27FC236}">
                <a16:creationId xmlns:a16="http://schemas.microsoft.com/office/drawing/2014/main" id="{EF98C03A-640D-4A35-B173-0E3C80D70AE9}"/>
              </a:ext>
            </a:extLst>
          </p:cNvPr>
          <p:cNvPicPr>
            <a:picLocks noChangeAspect="1"/>
          </p:cNvPicPr>
          <p:nvPr/>
        </p:nvPicPr>
        <p:blipFill>
          <a:blip r:embed="rId3"/>
          <a:srcRect l="24100" t="11461" r="9449" b="11461"/>
          <a:stretch>
            <a:fillRect/>
          </a:stretch>
        </p:blipFill>
        <p:spPr>
          <a:xfrm>
            <a:off x="3217983" y="9043959"/>
            <a:ext cx="6600933" cy="4614107"/>
          </a:xfrm>
          <a:prstGeom prst="rect">
            <a:avLst/>
          </a:prstGeom>
          <a:ln w="12700">
            <a:miter lim="400000"/>
          </a:ln>
        </p:spPr>
      </p:pic>
      <p:sp>
        <p:nvSpPr>
          <p:cNvPr id="2" name="TextBox 1">
            <a:extLst>
              <a:ext uri="{FF2B5EF4-FFF2-40B4-BE49-F238E27FC236}">
                <a16:creationId xmlns:a16="http://schemas.microsoft.com/office/drawing/2014/main" id="{2BA47916-9BAE-4514-B1BC-ACD730E758BD}"/>
              </a:ext>
            </a:extLst>
          </p:cNvPr>
          <p:cNvSpPr txBox="1"/>
          <p:nvPr/>
        </p:nvSpPr>
        <p:spPr>
          <a:xfrm>
            <a:off x="3651850" y="9477332"/>
            <a:ext cx="1277594"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3000" b="1" i="0" u="none" strike="noStrike" cap="none" spc="0" normalizeH="0" baseline="0" dirty="0">
                <a:ln>
                  <a:noFill/>
                </a:ln>
                <a:solidFill>
                  <a:srgbClr val="000000"/>
                </a:solidFill>
                <a:effectLst/>
                <a:uFillTx/>
                <a:latin typeface="Helvetica Neue"/>
                <a:ea typeface="Helvetica Neue"/>
                <a:cs typeface="Helvetica Neue"/>
                <a:sym typeface="Helvetica Neue"/>
              </a:rPr>
              <a:t>Target</a:t>
            </a:r>
          </a:p>
        </p:txBody>
      </p:sp>
      <p:sp>
        <p:nvSpPr>
          <p:cNvPr id="8" name="TextBox 7">
            <a:extLst>
              <a:ext uri="{FF2B5EF4-FFF2-40B4-BE49-F238E27FC236}">
                <a16:creationId xmlns:a16="http://schemas.microsoft.com/office/drawing/2014/main" id="{ACADCC07-FFC8-47CF-BC87-4D0E3D1ABC61}"/>
              </a:ext>
            </a:extLst>
          </p:cNvPr>
          <p:cNvSpPr txBox="1"/>
          <p:nvPr/>
        </p:nvSpPr>
        <p:spPr>
          <a:xfrm>
            <a:off x="7342302" y="9477332"/>
            <a:ext cx="213520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AU" sz="3000" b="1" i="0" u="none" strike="noStrike" cap="none" spc="0" normalizeH="0" baseline="0" dirty="0">
                <a:ln>
                  <a:noFill/>
                </a:ln>
                <a:solidFill>
                  <a:srgbClr val="0000FF"/>
                </a:solidFill>
                <a:effectLst/>
                <a:uFillTx/>
                <a:latin typeface="Helvetica Neue"/>
                <a:ea typeface="Helvetica Neue"/>
                <a:cs typeface="Helvetica Neue"/>
                <a:sym typeface="Helvetica Neue"/>
              </a:rPr>
              <a:t>Moving OA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Questions"/>
          <p:cNvSpPr txBox="1">
            <a:spLocks noGrp="1"/>
          </p:cNvSpPr>
          <p:nvPr>
            <p:ph type="title"/>
          </p:nvPr>
        </p:nvSpPr>
        <p:spPr>
          <a:prstGeom prst="rect">
            <a:avLst/>
          </a:prstGeom>
        </p:spPr>
        <p:txBody>
          <a:bodyPr/>
          <a:lstStyle/>
          <a:p>
            <a:r>
              <a:t>Questions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robability of Existence Weighting"/>
          <p:cNvSpPr txBox="1">
            <a:spLocks noGrp="1"/>
          </p:cNvSpPr>
          <p:nvPr>
            <p:ph type="title"/>
          </p:nvPr>
        </p:nvSpPr>
        <p:spPr>
          <a:prstGeom prst="rect">
            <a:avLst/>
          </a:prstGeom>
        </p:spPr>
        <p:txBody>
          <a:bodyPr/>
          <a:lstStyle>
            <a:lvl1pPr defTabSz="759459">
              <a:defRPr sz="10304"/>
            </a:lvl1pPr>
          </a:lstStyle>
          <a:p>
            <a:r>
              <a:t>Probability of Existence Weighting</a:t>
            </a:r>
          </a:p>
        </p:txBody>
      </p:sp>
      <p:sp>
        <p:nvSpPr>
          <p:cNvPr id="184" name="Tracker produces a probability of existence estimating the probability that a track is associated with a true target and not the result of false detections…"/>
          <p:cNvSpPr txBox="1">
            <a:spLocks noGrp="1"/>
          </p:cNvSpPr>
          <p:nvPr>
            <p:ph type="body" sz="quarter" idx="1"/>
          </p:nvPr>
        </p:nvSpPr>
        <p:spPr>
          <a:xfrm>
            <a:off x="976710" y="3149600"/>
            <a:ext cx="14463807" cy="3545905"/>
          </a:xfrm>
          <a:prstGeom prst="rect">
            <a:avLst/>
          </a:prstGeom>
        </p:spPr>
        <p:txBody>
          <a:bodyPr>
            <a:normAutofit lnSpcReduction="10000"/>
          </a:bodyPr>
          <a:lstStyle/>
          <a:p>
            <a:pPr marL="501650" indent="-501650" defTabSz="652145">
              <a:spcBef>
                <a:spcPts val="4600"/>
              </a:spcBef>
              <a:defRPr sz="3792"/>
            </a:pPr>
            <a:r>
              <a:rPr dirty="0"/>
              <a:t>Tracker produces a probability of existence estimating the probability that a track is associated with a true target and not the result of false detections</a:t>
            </a:r>
          </a:p>
          <a:p>
            <a:pPr marL="501650" indent="-501650" defTabSz="652145">
              <a:spcBef>
                <a:spcPts val="4600"/>
              </a:spcBef>
              <a:defRPr sz="3792"/>
            </a:pPr>
            <a:r>
              <a:rPr dirty="0"/>
              <a:t>Should this be used to weight the Gaussian corrections to the threat map?</a:t>
            </a:r>
          </a:p>
        </p:txBody>
      </p:sp>
      <p:pic>
        <p:nvPicPr>
          <p:cNvPr id="185" name="pexweighted-eps-converted-to.pdf" descr="pexweighted-eps-converted-to.pdf"/>
          <p:cNvPicPr>
            <a:picLocks noChangeAspect="1"/>
          </p:cNvPicPr>
          <p:nvPr/>
        </p:nvPicPr>
        <p:blipFill>
          <a:blip r:embed="rId2"/>
          <a:stretch>
            <a:fillRect/>
          </a:stretch>
        </p:blipFill>
        <p:spPr>
          <a:xfrm>
            <a:off x="15881363" y="2491307"/>
            <a:ext cx="8337198" cy="11005836"/>
          </a:xfrm>
          <a:prstGeom prst="rect">
            <a:avLst/>
          </a:prstGeom>
          <a:ln w="12700">
            <a:miter lim="400000"/>
          </a:ln>
        </p:spPr>
      </p:pic>
      <p:pic>
        <p:nvPicPr>
          <p:cNvPr id="186" name="pexhist-eps-converted-to.pdf" descr="pexhist-eps-converted-to.pdf"/>
          <p:cNvPicPr>
            <a:picLocks noChangeAspect="1"/>
          </p:cNvPicPr>
          <p:nvPr/>
        </p:nvPicPr>
        <p:blipFill>
          <a:blip r:embed="rId3"/>
          <a:srcRect l="8536" t="5906" r="52573"/>
          <a:stretch>
            <a:fillRect/>
          </a:stretch>
        </p:blipFill>
        <p:spPr>
          <a:xfrm>
            <a:off x="9182553" y="6506585"/>
            <a:ext cx="6773046" cy="6944185"/>
          </a:xfrm>
          <a:prstGeom prst="rect">
            <a:avLst/>
          </a:prstGeom>
          <a:ln w="12700">
            <a:miter lim="400000"/>
          </a:ln>
        </p:spPr>
      </p:pic>
      <mc:AlternateContent xmlns:mc="http://schemas.openxmlformats.org/markup-compatibility/2006" xmlns:a14="http://schemas.microsoft.com/office/drawing/2010/main">
        <mc:Choice Requires="a14">
          <p:sp>
            <p:nvSpPr>
              <p:cNvPr id="187" name="Text"/>
              <p:cNvSpPr txBox="1"/>
              <p:nvPr/>
            </p:nvSpPr>
            <p:spPr>
              <a:xfrm>
                <a:off x="1689100" y="6975950"/>
                <a:ext cx="5788822" cy="1542100"/>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lvl1pPr algn="l">
                  <a:spcBef>
                    <a:spcPts val="5900"/>
                  </a:spcBef>
                  <a:defRPr sz="4000" b="0"/>
                </a:lvl1pPr>
              </a:lstStyle>
              <a:p>
                <a:pPr/>
                <a14:m>
                  <m:oMathPara xmlns:m="http://schemas.openxmlformats.org/officeDocument/2006/math">
                    <m:oMathParaPr>
                      <m:jc m:val="left"/>
                    </m:oMathParaPr>
                    <m:oMath xmlns:m="http://schemas.openxmlformats.org/officeDocument/2006/math">
                      <m:sSub>
                        <m:sSubPr>
                          <m:ctrlPr>
                            <a:rPr lang="ar-AE" sz="4150" i="1" smtClean="0">
                              <a:solidFill>
                                <a:srgbClr val="000000"/>
                              </a:solidFill>
                              <a:latin typeface="Cambria Math" panose="02040503050406030204" pitchFamily="18" charset="0"/>
                            </a:rPr>
                          </m:ctrlPr>
                        </m:sSubPr>
                        <m:e>
                          <m:r>
                            <a:rPr lang="ar-AE" sz="4150" i="1">
                              <a:solidFill>
                                <a:srgbClr val="000000"/>
                              </a:solidFill>
                              <a:latin typeface="Cambria Math" panose="02040503050406030204" pitchFamily="18" charset="0"/>
                            </a:rPr>
                            <m:t>𝛾</m:t>
                          </m:r>
                        </m:e>
                        <m:sub>
                          <m:r>
                            <a:rPr lang="ar-AE" sz="4150" i="1">
                              <a:solidFill>
                                <a:srgbClr val="000000"/>
                              </a:solidFill>
                              <a:latin typeface="Cambria Math" panose="02040503050406030204" pitchFamily="18" charset="0"/>
                            </a:rPr>
                            <m:t>𝑘</m:t>
                          </m:r>
                        </m:sub>
                      </m:sSub>
                      <m:r>
                        <a:rPr lang="ar-AE" sz="4150" i="1">
                          <a:solidFill>
                            <a:srgbClr val="000000"/>
                          </a:solidFill>
                          <a:latin typeface="Cambria Math" panose="02040503050406030204" pitchFamily="18" charset="0"/>
                        </a:rPr>
                        <m:t>=(</m:t>
                      </m:r>
                      <m:r>
                        <a:rPr lang="ar-AE" sz="4150" i="1">
                          <a:solidFill>
                            <a:srgbClr val="000000"/>
                          </a:solidFill>
                          <a:latin typeface="Cambria Math" panose="02040503050406030204" pitchFamily="18" charset="0"/>
                        </a:rPr>
                        <m:t>1</m:t>
                      </m:r>
                      <m:r>
                        <a:rPr lang="ar-AE" sz="4150" i="1">
                          <a:solidFill>
                            <a:srgbClr val="000000"/>
                          </a:solidFill>
                          <a:latin typeface="Cambria Math" panose="02040503050406030204" pitchFamily="18" charset="0"/>
                        </a:rPr>
                        <m:t>−</m:t>
                      </m:r>
                      <m:sSub>
                        <m:sSubPr>
                          <m:ctrlPr>
                            <a:rPr lang="ar-AE" sz="4150" i="1">
                              <a:solidFill>
                                <a:srgbClr val="000000"/>
                              </a:solidFill>
                              <a:latin typeface="Cambria Math" panose="02040503050406030204" pitchFamily="18" charset="0"/>
                            </a:rPr>
                          </m:ctrlPr>
                        </m:sSubPr>
                        <m:e>
                          <m:r>
                            <a:rPr lang="ar-AE" sz="4150" i="1">
                              <a:solidFill>
                                <a:srgbClr val="000000"/>
                              </a:solidFill>
                              <a:latin typeface="Cambria Math" panose="02040503050406030204" pitchFamily="18" charset="0"/>
                            </a:rPr>
                            <m:t>𝛾</m:t>
                          </m:r>
                        </m:e>
                        <m:sub>
                          <m:r>
                            <a:rPr lang="ar-AE" sz="4150" i="1">
                              <a:solidFill>
                                <a:srgbClr val="000000"/>
                              </a:solidFill>
                              <a:latin typeface="Cambria Math" panose="02040503050406030204" pitchFamily="18" charset="0"/>
                            </a:rPr>
                            <m:t>0</m:t>
                          </m:r>
                        </m:sub>
                      </m:sSub>
                      <m:r>
                        <a:rPr lang="ar-AE" sz="4150" i="1">
                          <a:solidFill>
                            <a:srgbClr val="000000"/>
                          </a:solidFill>
                          <a:latin typeface="Cambria Math" panose="02040503050406030204" pitchFamily="18" charset="0"/>
                        </a:rPr>
                        <m:t>)</m:t>
                      </m:r>
                      <m:f>
                        <m:fPr>
                          <m:ctrlPr>
                            <a:rPr lang="ar-AE" sz="4150" i="1">
                              <a:solidFill>
                                <a:srgbClr val="000000"/>
                              </a:solidFill>
                              <a:latin typeface="Cambria Math" panose="02040503050406030204" pitchFamily="18" charset="0"/>
                            </a:rPr>
                          </m:ctrlPr>
                        </m:fPr>
                        <m:num>
                          <m:sSub>
                            <m:sSubPr>
                              <m:ctrlPr>
                                <a:rPr lang="ar-AE" sz="4150" i="1">
                                  <a:solidFill>
                                    <a:srgbClr val="000000"/>
                                  </a:solidFill>
                                  <a:latin typeface="Cambria Math" panose="02040503050406030204" pitchFamily="18" charset="0"/>
                                </a:rPr>
                              </m:ctrlPr>
                            </m:sSubPr>
                            <m:e>
                              <m:r>
                                <a:rPr lang="ar-AE" sz="4150" i="1">
                                  <a:solidFill>
                                    <a:srgbClr val="000000"/>
                                  </a:solidFill>
                                  <a:latin typeface="Cambria Math" panose="02040503050406030204" pitchFamily="18" charset="0"/>
                                </a:rPr>
                                <m:t>𝑝</m:t>
                              </m:r>
                            </m:e>
                            <m:sub>
                              <m:r>
                                <a:rPr lang="ar-AE" sz="4150" i="1">
                                  <a:solidFill>
                                    <a:srgbClr val="000000"/>
                                  </a:solidFill>
                                  <a:latin typeface="Cambria Math" panose="02040503050406030204" pitchFamily="18" charset="0"/>
                                </a:rPr>
                                <m:t>𝑒</m:t>
                              </m:r>
                              <m:r>
                                <a:rPr lang="ar-AE" sz="4150" i="1">
                                  <a:solidFill>
                                    <a:srgbClr val="000000"/>
                                  </a:solidFill>
                                  <a:latin typeface="Cambria Math" panose="02040503050406030204" pitchFamily="18" charset="0"/>
                                </a:rPr>
                                <m:t>(</m:t>
                              </m:r>
                              <m:r>
                                <a:rPr lang="ar-AE" sz="4150" b="0" i="1" smtClean="0">
                                  <a:solidFill>
                                    <a:srgbClr val="000000"/>
                                  </a:solidFill>
                                  <a:latin typeface="Cambria Math" panose="02040503050406030204" pitchFamily="18" charset="0"/>
                                </a:rPr>
                                <m:t>𝑘</m:t>
                              </m:r>
                              <m:r>
                                <a:rPr lang="ar-AE" sz="4150" i="1">
                                  <a:solidFill>
                                    <a:srgbClr val="000000"/>
                                  </a:solidFill>
                                  <a:latin typeface="Cambria Math" panose="02040503050406030204" pitchFamily="18" charset="0"/>
                                </a:rPr>
                                <m:t>)</m:t>
                              </m:r>
                            </m:sub>
                          </m:sSub>
                        </m:num>
                        <m:den>
                          <m:nary>
                            <m:naryPr>
                              <m:chr m:val="∑"/>
                              <m:limLoc m:val="subSup"/>
                              <m:ctrlPr>
                                <a:rPr lang="ar-AE" sz="4150" i="1">
                                  <a:solidFill>
                                    <a:srgbClr val="000000"/>
                                  </a:solidFill>
                                  <a:latin typeface="Cambria Math" panose="02040503050406030204" pitchFamily="18" charset="0"/>
                                </a:rPr>
                              </m:ctrlPr>
                            </m:naryPr>
                            <m:sub>
                              <m:r>
                                <m:rPr>
                                  <m:brk m:alnAt="1"/>
                                </m:rPr>
                                <a:rPr lang="en-AU" sz="4150" b="0" i="1" smtClean="0">
                                  <a:solidFill>
                                    <a:srgbClr val="000000"/>
                                  </a:solidFill>
                                  <a:latin typeface="Cambria Math" panose="02040503050406030204" pitchFamily="18" charset="0"/>
                                </a:rPr>
                                <m:t>𝑖</m:t>
                              </m:r>
                              <m:r>
                                <a:rPr lang="ar-AE" sz="4150" i="1">
                                  <a:solidFill>
                                    <a:srgbClr val="000000"/>
                                  </a:solidFill>
                                  <a:latin typeface="Cambria Math" panose="02040503050406030204" pitchFamily="18" charset="0"/>
                                </a:rPr>
                                <m:t>=</m:t>
                              </m:r>
                              <m:r>
                                <a:rPr lang="ar-AE" sz="4150" i="1">
                                  <a:solidFill>
                                    <a:srgbClr val="000000"/>
                                  </a:solidFill>
                                  <a:latin typeface="Cambria Math" panose="02040503050406030204" pitchFamily="18" charset="0"/>
                                </a:rPr>
                                <m:t>1</m:t>
                              </m:r>
                            </m:sub>
                            <m:sup>
                              <m:sSub>
                                <m:sSubPr>
                                  <m:ctrlPr>
                                    <a:rPr lang="ar-AE" sz="4150" i="1">
                                      <a:solidFill>
                                        <a:srgbClr val="000000"/>
                                      </a:solidFill>
                                      <a:latin typeface="Cambria Math" panose="02040503050406030204" pitchFamily="18" charset="0"/>
                                    </a:rPr>
                                  </m:ctrlPr>
                                </m:sSubPr>
                                <m:e>
                                  <m:r>
                                    <a:rPr lang="ar-AE" sz="4150" i="1">
                                      <a:solidFill>
                                        <a:srgbClr val="000000"/>
                                      </a:solidFill>
                                      <a:latin typeface="Cambria Math" panose="02040503050406030204" pitchFamily="18" charset="0"/>
                                    </a:rPr>
                                    <m:t>𝐾</m:t>
                                  </m:r>
                                </m:e>
                                <m:sub>
                                  <m:r>
                                    <a:rPr lang="ar-AE" sz="4150" i="1">
                                      <a:solidFill>
                                        <a:srgbClr val="000000"/>
                                      </a:solidFill>
                                      <a:latin typeface="Cambria Math" panose="02040503050406030204" pitchFamily="18" charset="0"/>
                                    </a:rPr>
                                    <m:t>𝑡</m:t>
                                  </m:r>
                                </m:sub>
                              </m:sSub>
                            </m:sup>
                            <m:e>
                              <m:sSub>
                                <m:sSubPr>
                                  <m:ctrlPr>
                                    <a:rPr lang="ar-AE" sz="4150" i="1">
                                      <a:solidFill>
                                        <a:srgbClr val="000000"/>
                                      </a:solidFill>
                                      <a:latin typeface="Cambria Math" panose="02040503050406030204" pitchFamily="18" charset="0"/>
                                    </a:rPr>
                                  </m:ctrlPr>
                                </m:sSubPr>
                                <m:e>
                                  <m:r>
                                    <a:rPr lang="ar-AE" sz="4150" i="1">
                                      <a:solidFill>
                                        <a:srgbClr val="000000"/>
                                      </a:solidFill>
                                      <a:latin typeface="Cambria Math" panose="02040503050406030204" pitchFamily="18" charset="0"/>
                                    </a:rPr>
                                    <m:t>𝑝</m:t>
                                  </m:r>
                                </m:e>
                                <m:sub>
                                  <m:r>
                                    <a:rPr lang="ar-AE" sz="4150" i="1">
                                      <a:solidFill>
                                        <a:srgbClr val="000000"/>
                                      </a:solidFill>
                                      <a:latin typeface="Cambria Math" panose="02040503050406030204" pitchFamily="18" charset="0"/>
                                    </a:rPr>
                                    <m:t>𝑒</m:t>
                                  </m:r>
                                  <m:r>
                                    <a:rPr lang="ar-AE" sz="4150" i="1">
                                      <a:solidFill>
                                        <a:srgbClr val="000000"/>
                                      </a:solidFill>
                                      <a:latin typeface="Cambria Math" panose="02040503050406030204" pitchFamily="18" charset="0"/>
                                    </a:rPr>
                                    <m:t>(</m:t>
                                  </m:r>
                                  <m:r>
                                    <a:rPr lang="en-AU" sz="4150" b="0" i="1" smtClean="0">
                                      <a:solidFill>
                                        <a:srgbClr val="000000"/>
                                      </a:solidFill>
                                      <a:latin typeface="Cambria Math" panose="02040503050406030204" pitchFamily="18" charset="0"/>
                                    </a:rPr>
                                    <m:t>𝑖</m:t>
                                  </m:r>
                                  <m:r>
                                    <a:rPr lang="ar-AE" sz="4150" i="1">
                                      <a:solidFill>
                                        <a:srgbClr val="000000"/>
                                      </a:solidFill>
                                      <a:latin typeface="Cambria Math" panose="02040503050406030204" pitchFamily="18" charset="0"/>
                                    </a:rPr>
                                    <m:t>)</m:t>
                                  </m:r>
                                </m:sub>
                              </m:sSub>
                            </m:e>
                          </m:nary>
                        </m:den>
                      </m:f>
                    </m:oMath>
                  </m:oMathPara>
                </a14:m>
                <a:endParaRPr dirty="0"/>
              </a:p>
            </p:txBody>
          </p:sp>
        </mc:Choice>
        <mc:Fallback xmlns="">
          <p:sp>
            <p:nvSpPr>
              <p:cNvPr id="187" name="Text"/>
              <p:cNvSpPr txBox="1">
                <a:spLocks noRot="1" noChangeAspect="1" noMove="1" noResize="1" noEditPoints="1" noAdjustHandles="1" noChangeArrowheads="1" noChangeShapeType="1" noTextEdit="1"/>
              </p:cNvSpPr>
              <p:nvPr/>
            </p:nvSpPr>
            <p:spPr>
              <a:xfrm>
                <a:off x="1689100" y="6975950"/>
                <a:ext cx="5788822" cy="1542100"/>
              </a:xfrm>
              <a:prstGeom prst="rect">
                <a:avLst/>
              </a:prstGeom>
              <a:blipFill>
                <a:blip r:embed="rId4"/>
                <a:stretch>
                  <a:fillRect/>
                </a:stretch>
              </a:blipFill>
              <a:ln w="12700">
                <a:miter lim="400000"/>
              </a:ln>
              <a:extLst>
                <a:ext uri="{C572A759-6A51-4108-AA02-DFA0A04FC94B}">
                  <ma14:wrappingTextBoxFlag xmlns="" xmlns:m="http://schemas.openxmlformats.org/officeDocument/2006/math" xmlns:ma14="http://schemas.microsoft.com/office/mac/drawingml/2011/main" xmlns:a14="http://schemas.microsoft.com/office/drawing/2010/main" val="1"/>
                </a:ext>
              </a:extLst>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88" name="Results…"/>
              <p:cNvSpPr txBox="1"/>
              <p:nvPr/>
            </p:nvSpPr>
            <p:spPr>
              <a:xfrm>
                <a:off x="505215" y="9170186"/>
                <a:ext cx="8551918" cy="3795064"/>
              </a:xfrm>
              <a:prstGeom prst="rect">
                <a:avLst/>
              </a:prstGeom>
              <a:ln w="38100">
                <a:solidFill>
                  <a:srgbClr val="000000"/>
                </a:solidFill>
                <a:miter lim="400000"/>
              </a:ln>
              <a:extLst>
                <a:ext uri="{C572A759-6A51-4108-AA02-DFA0A04FC94B}">
                  <ma14:wrappingTextBoxFlag xmlns="" xmlns:m="http://schemas.openxmlformats.org/officeDocument/2006/math" xmlns:ma14="http://schemas.microsoft.com/office/mac/drawingml/2011/main" val="1"/>
                </a:ext>
              </a:extLst>
            </p:spPr>
            <p:txBody>
              <a:bodyPr lIns="50800" tIns="50800" rIns="50800" bIns="50800" anchor="ctr">
                <a:normAutofit/>
              </a:bodyPr>
              <a:lstStyle/>
              <a:p>
                <a:pPr algn="l" defTabSz="536575">
                  <a:spcBef>
                    <a:spcPts val="3800"/>
                  </a:spcBef>
                  <a:defRPr sz="3120"/>
                </a:pPr>
                <a:r>
                  <a:t>Results</a:t>
                </a:r>
              </a:p>
              <a:p>
                <a:pPr marL="412750" indent="-412750" algn="l" defTabSz="536575">
                  <a:spcBef>
                    <a:spcPts val="3800"/>
                  </a:spcBef>
                  <a:buSzPct val="125000"/>
                  <a:buChar char="•"/>
                  <a:defRPr sz="3120" b="0"/>
                </a:pPr>
                <a:r>
                  <a:t>Slightly increases the number of pings to confirm, but decreases false confirmations and track error</a:t>
                </a:r>
              </a:p>
              <a:p>
                <a:pPr marL="412750" indent="-412750" algn="l" defTabSz="536575">
                  <a:spcBef>
                    <a:spcPts val="3800"/>
                  </a:spcBef>
                  <a:buSzPct val="125000"/>
                  <a:buChar char="•"/>
                  <a:defRPr sz="3120" b="0"/>
                </a:pPr>
                <a14:m>
                  <m:oMath xmlns:m="http://schemas.openxmlformats.org/officeDocument/2006/math">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𝑒</m:t>
                        </m:r>
                      </m:sub>
                    </m:sSub>
                  </m:oMath>
                </a14:m>
                <a:r>
                  <a:t> is bimodal, with most tracks having low </a:t>
                </a:r>
                <a14:m>
                  <m:oMath xmlns:m="http://schemas.openxmlformats.org/officeDocument/2006/math">
                    <m:sSub>
                      <m:sSubPr>
                        <m:ctrlPr>
                          <a:rPr sz="3500" i="1">
                            <a:solidFill>
                              <a:srgbClr val="000000"/>
                            </a:solidFill>
                            <a:latin typeface="Cambria Math" panose="02040503050406030204" pitchFamily="18" charset="0"/>
                          </a:rPr>
                        </m:ctrlPr>
                      </m:sSubPr>
                      <m:e>
                        <m:r>
                          <a:rPr sz="3500" i="1">
                            <a:solidFill>
                              <a:srgbClr val="000000"/>
                            </a:solidFill>
                            <a:latin typeface="Cambria Math" panose="02040503050406030204" pitchFamily="18" charset="0"/>
                          </a:rPr>
                          <m:t>𝑝</m:t>
                        </m:r>
                      </m:e>
                      <m:sub>
                        <m:r>
                          <a:rPr sz="3500" i="1">
                            <a:solidFill>
                              <a:srgbClr val="000000"/>
                            </a:solidFill>
                            <a:latin typeface="Cambria Math" panose="02040503050406030204" pitchFamily="18" charset="0"/>
                          </a:rPr>
                          <m:t>𝑒</m:t>
                        </m:r>
                      </m:sub>
                    </m:sSub>
                  </m:oMath>
                </a14:m>
                <a:r>
                  <a:t> </a:t>
                </a:r>
                <a:endParaRPr sz="4800"/>
              </a:p>
            </p:txBody>
          </p:sp>
        </mc:Choice>
        <mc:Fallback xmlns="">
          <p:sp>
            <p:nvSpPr>
              <p:cNvPr id="188" name="Results…"/>
              <p:cNvSpPr txBox="1">
                <a:spLocks noRot="1" noChangeAspect="1" noMove="1" noResize="1" noEditPoints="1" noAdjustHandles="1" noChangeArrowheads="1" noChangeShapeType="1" noTextEdit="1"/>
              </p:cNvSpPr>
              <p:nvPr/>
            </p:nvSpPr>
            <p:spPr>
              <a:xfrm>
                <a:off x="505215" y="9170186"/>
                <a:ext cx="8551918" cy="3795064"/>
              </a:xfrm>
              <a:prstGeom prst="rect">
                <a:avLst/>
              </a:prstGeom>
              <a:blipFill>
                <a:blip r:embed="rId5"/>
                <a:stretch>
                  <a:fillRect l="-2413" b="-318"/>
                </a:stretch>
              </a:blipFill>
              <a:ln w="381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AU">
                    <a:noFill/>
                  </a:rPr>
                  <a:t> </a:t>
                </a:r>
              </a:p>
            </p:txBody>
          </p:sp>
        </mc:Fallback>
      </mc:AlternateContent>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mage" descr="Image"/>
          <p:cNvPicPr>
            <a:picLocks noChangeAspect="1"/>
          </p:cNvPicPr>
          <p:nvPr/>
        </p:nvPicPr>
        <p:blipFill>
          <a:blip r:embed="rId2"/>
          <a:srcRect l="30295" r="16855"/>
          <a:stretch>
            <a:fillRect/>
          </a:stretch>
        </p:blipFill>
        <p:spPr>
          <a:xfrm>
            <a:off x="13533130" y="-2382"/>
            <a:ext cx="10863484" cy="13720871"/>
          </a:xfrm>
          <a:prstGeom prst="rect">
            <a:avLst/>
          </a:prstGeom>
          <a:ln w="12700">
            <a:miter lim="400000"/>
          </a:ln>
        </p:spPr>
      </p:pic>
      <p:sp>
        <p:nvSpPr>
          <p:cNvPr id="126" name="Objective"/>
          <p:cNvSpPr txBox="1">
            <a:spLocks noGrp="1"/>
          </p:cNvSpPr>
          <p:nvPr>
            <p:ph type="title"/>
          </p:nvPr>
        </p:nvSpPr>
        <p:spPr>
          <a:prstGeom prst="rect">
            <a:avLst/>
          </a:prstGeom>
        </p:spPr>
        <p:txBody>
          <a:bodyPr/>
          <a:lstStyle/>
          <a:p>
            <a:r>
              <a:t>Objective</a:t>
            </a:r>
          </a:p>
        </p:txBody>
      </p:sp>
      <p:sp>
        <p:nvSpPr>
          <p:cNvPr id="127" name="Optimise the scheduling of waveform transmissions (pings) from sonobuoys in order to search for an underwater target in an Operational Area (OA)…"/>
          <p:cNvSpPr txBox="1">
            <a:spLocks noGrp="1"/>
          </p:cNvSpPr>
          <p:nvPr>
            <p:ph type="body" idx="1"/>
          </p:nvPr>
        </p:nvSpPr>
        <p:spPr>
          <a:xfrm>
            <a:off x="412459" y="2586106"/>
            <a:ext cx="12993992" cy="10701301"/>
          </a:xfrm>
          <a:prstGeom prst="rect">
            <a:avLst/>
          </a:prstGeom>
        </p:spPr>
        <p:txBody>
          <a:bodyPr/>
          <a:lstStyle/>
          <a:p>
            <a:pPr marL="368300" indent="-368300" defTabSz="478790">
              <a:spcBef>
                <a:spcPts val="3400"/>
              </a:spcBef>
              <a:defRPr sz="2784"/>
            </a:pPr>
            <a:r>
              <a:t>Optimise the scheduling of waveform transmissions (pings) from sonobuoys in order to search for an underwater target in an Operational Area (OA)</a:t>
            </a:r>
          </a:p>
          <a:p>
            <a:pPr marL="736600" lvl="1" indent="-368300" defTabSz="478790">
              <a:spcBef>
                <a:spcPts val="3400"/>
              </a:spcBef>
              <a:defRPr sz="2784"/>
            </a:pPr>
            <a:r>
              <a:t>Sonobuoy field is a network of sonar transmitters and receivers</a:t>
            </a:r>
          </a:p>
          <a:p>
            <a:pPr marL="736600" lvl="1" indent="-368300" defTabSz="478790">
              <a:spcBef>
                <a:spcPts val="3400"/>
              </a:spcBef>
              <a:defRPr sz="2784"/>
            </a:pPr>
            <a:r>
              <a:t>Scheduling is deciding which sonobuoy should ping in a given ping interval</a:t>
            </a:r>
          </a:p>
          <a:p>
            <a:pPr marL="368300" indent="-368300" defTabSz="478790">
              <a:spcBef>
                <a:spcPts val="3400"/>
              </a:spcBef>
              <a:defRPr sz="2784"/>
            </a:pPr>
            <a:r>
              <a:t>Success is either clearance of the OA or the detection and accurate tracking of a target</a:t>
            </a:r>
          </a:p>
          <a:p>
            <a:pPr marL="368300" indent="-368300" defTabSz="478790">
              <a:spcBef>
                <a:spcPts val="3400"/>
              </a:spcBef>
              <a:defRPr sz="2784"/>
            </a:pPr>
            <a:r>
              <a:t>Target confirmation is challenging:</a:t>
            </a:r>
          </a:p>
          <a:p>
            <a:pPr marL="736600" lvl="1" indent="-368300" defTabSz="478790">
              <a:spcBef>
                <a:spcPts val="3400"/>
              </a:spcBef>
              <a:defRPr sz="2784"/>
            </a:pPr>
            <a:r>
              <a:t>Each ping can result in multiple detections that may or may not relate to a target</a:t>
            </a:r>
          </a:p>
          <a:p>
            <a:pPr marL="736600" lvl="1" indent="-368300" defTabSz="478790">
              <a:spcBef>
                <a:spcPts val="3400"/>
              </a:spcBef>
              <a:defRPr sz="2784"/>
            </a:pPr>
            <a:r>
              <a:t>Tracker only confirms a target when there is a high probability that a track is associated with a target</a:t>
            </a:r>
          </a:p>
          <a:p>
            <a:pPr marL="368300" indent="-368300" defTabSz="478790">
              <a:spcBef>
                <a:spcPts val="3400"/>
              </a:spcBef>
              <a:defRPr sz="2784"/>
            </a:pPr>
            <a:r>
              <a:t>Optimisation goals:</a:t>
            </a:r>
          </a:p>
          <a:p>
            <a:pPr marL="736600" lvl="1" indent="-368300" defTabSz="478790">
              <a:spcBef>
                <a:spcPts val="3400"/>
              </a:spcBef>
              <a:defRPr sz="2784"/>
            </a:pPr>
            <a:r>
              <a:t>Decrease the number of pings required to confirm target presence and find approximate location</a:t>
            </a:r>
          </a:p>
          <a:p>
            <a:pPr marL="736600" lvl="1" indent="-368300" defTabSz="478790">
              <a:spcBef>
                <a:spcPts val="3400"/>
              </a:spcBef>
              <a:defRPr sz="2784"/>
            </a:pPr>
            <a:r>
              <a:t>Reduce the probability of false confirmation</a:t>
            </a:r>
          </a:p>
        </p:txBody>
      </p:sp>
      <p:sp>
        <p:nvSpPr>
          <p:cNvPr id="128" name="images.defence.gov.au"/>
          <p:cNvSpPr txBox="1"/>
          <p:nvPr/>
        </p:nvSpPr>
        <p:spPr>
          <a:xfrm>
            <a:off x="21092115" y="13249241"/>
            <a:ext cx="3258922"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b="0">
                <a:solidFill>
                  <a:srgbClr val="FFFFFF"/>
                </a:solidFill>
              </a:defRPr>
            </a:lvl1pPr>
          </a:lstStyle>
          <a:p>
            <a:r>
              <a:t>images.defence.gov.au</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hreat Map"/>
          <p:cNvSpPr txBox="1">
            <a:spLocks noGrp="1"/>
          </p:cNvSpPr>
          <p:nvPr>
            <p:ph type="title"/>
          </p:nvPr>
        </p:nvSpPr>
        <p:spPr>
          <a:prstGeom prst="rect">
            <a:avLst/>
          </a:prstGeom>
        </p:spPr>
        <p:txBody>
          <a:bodyPr/>
          <a:lstStyle/>
          <a:p>
            <a:r>
              <a:t>Threat Map</a:t>
            </a:r>
          </a:p>
        </p:txBody>
      </p:sp>
      <p:sp>
        <p:nvSpPr>
          <p:cNvPr id="131" name="A threat map represents the spatial PDF of an existing but undetected target…"/>
          <p:cNvSpPr txBox="1">
            <a:spLocks noGrp="1"/>
          </p:cNvSpPr>
          <p:nvPr>
            <p:ph type="body" sz="half" idx="1"/>
          </p:nvPr>
        </p:nvSpPr>
        <p:spPr>
          <a:xfrm>
            <a:off x="868334" y="3703756"/>
            <a:ext cx="10649785" cy="6308488"/>
          </a:xfrm>
          <a:prstGeom prst="rect">
            <a:avLst/>
          </a:prstGeom>
        </p:spPr>
        <p:txBody>
          <a:bodyPr anchor="t"/>
          <a:lstStyle/>
          <a:p>
            <a:pPr>
              <a:defRPr sz="3800"/>
            </a:pPr>
            <a:r>
              <a:t>A threat map represents the spatial PDF of an existing but undetected target</a:t>
            </a:r>
          </a:p>
          <a:p>
            <a:pPr lvl="1">
              <a:defRPr sz="3800"/>
            </a:pPr>
            <a:r>
              <a:t>Used to make intelligent ping scheduling decisions</a:t>
            </a:r>
          </a:p>
          <a:p>
            <a:pPr>
              <a:defRPr sz="3800"/>
            </a:pPr>
            <a:r>
              <a:t>We use the Incze &amp; Dasigner method [1], a Monte Carlo approach using a large number of virtual targets, with GPU acceleration [2]</a:t>
            </a:r>
          </a:p>
        </p:txBody>
      </p:sp>
      <p:sp>
        <p:nvSpPr>
          <p:cNvPr id="132" name="[1] B. I. Incze and S. B. Dasinger. A Bayesian method for managing uncertainties relating to distributed multistatic sensor search. In Proceedings of the 9th International Conference on Information Fusion, pages 1–7. IEEE, 2006.…"/>
          <p:cNvSpPr txBox="1"/>
          <p:nvPr/>
        </p:nvSpPr>
        <p:spPr>
          <a:xfrm>
            <a:off x="272186" y="11945063"/>
            <a:ext cx="23886932" cy="17186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spcBef>
                <a:spcPts val="1200"/>
              </a:spcBef>
              <a:defRPr sz="2400" b="0"/>
            </a:pPr>
            <a:r>
              <a:rPr dirty="0"/>
              <a:t>[1] B. I. </a:t>
            </a:r>
            <a:r>
              <a:rPr dirty="0" err="1"/>
              <a:t>Incze</a:t>
            </a:r>
            <a:r>
              <a:rPr dirty="0"/>
              <a:t> and S. B. </a:t>
            </a:r>
            <a:r>
              <a:rPr dirty="0" err="1"/>
              <a:t>Dasinger</a:t>
            </a:r>
            <a:r>
              <a:rPr dirty="0"/>
              <a:t>. A Bayesian method for managing uncertainties relating to distributed </a:t>
            </a:r>
            <a:r>
              <a:rPr dirty="0" err="1"/>
              <a:t>multistatic</a:t>
            </a:r>
            <a:r>
              <a:rPr dirty="0"/>
              <a:t> sensor search. In </a:t>
            </a:r>
            <a:r>
              <a:rPr i="1" dirty="0"/>
              <a:t>Proceedings of the 9th International Conference on Information Fusion</a:t>
            </a:r>
            <a:r>
              <a:rPr dirty="0"/>
              <a:t>, pages 1–7. IEEE, 2006.</a:t>
            </a:r>
          </a:p>
          <a:p>
            <a:pPr algn="l" defTabSz="457200">
              <a:spcBef>
                <a:spcPts val="1200"/>
              </a:spcBef>
              <a:defRPr sz="2400" b="0"/>
            </a:pPr>
            <a:r>
              <a:rPr dirty="0"/>
              <a:t>[2] S. </a:t>
            </a:r>
            <a:r>
              <a:rPr dirty="0" err="1"/>
              <a:t>Simakov</a:t>
            </a:r>
            <a:r>
              <a:rPr dirty="0"/>
              <a:t> and F. Fletcher. GPU acceleration of threat map computation and application to selection of sonar field controls. In </a:t>
            </a:r>
            <a:r>
              <a:rPr i="1" dirty="0"/>
              <a:t>IEEE International Conference on Acoustics, Speech and Signal Processing (ICASSP)</a:t>
            </a:r>
            <a:r>
              <a:rPr dirty="0"/>
              <a:t>, pages 1827–1831. IEEE, 2015. </a:t>
            </a:r>
          </a:p>
        </p:txBody>
      </p:sp>
      <p:pic>
        <p:nvPicPr>
          <p:cNvPr id="133" name="implementation.pdf" descr="implementation.pdf"/>
          <p:cNvPicPr>
            <a:picLocks noChangeAspect="1"/>
          </p:cNvPicPr>
          <p:nvPr/>
        </p:nvPicPr>
        <p:blipFill>
          <a:blip r:embed="rId4"/>
          <a:stretch>
            <a:fillRect/>
          </a:stretch>
        </p:blipFill>
        <p:spPr>
          <a:xfrm>
            <a:off x="11726159" y="997622"/>
            <a:ext cx="12432959" cy="5262442"/>
          </a:xfrm>
          <a:prstGeom prst="rect">
            <a:avLst/>
          </a:prstGeom>
          <a:ln w="12700">
            <a:miter lim="400000"/>
          </a:ln>
        </p:spPr>
      </p:pic>
      <p:pic>
        <p:nvPicPr>
          <p:cNvPr id="10" name="Raster.mp4" descr="Raster.mp4">
            <a:extLst>
              <a:ext uri="{FF2B5EF4-FFF2-40B4-BE49-F238E27FC236}">
                <a16:creationId xmlns:a16="http://schemas.microsoft.com/office/drawing/2014/main" id="{4787A565-216C-49AF-A06C-FCEBAD0FB2DA}"/>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428037" y="6608745"/>
            <a:ext cx="5029201" cy="5029201"/>
          </a:xfrm>
          <a:prstGeom prst="rect">
            <a:avLst/>
          </a:prstGeom>
          <a:ln w="12700">
            <a:miter lim="400000"/>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Incorporating Unconfirmed Tracks"/>
          <p:cNvSpPr txBox="1">
            <a:spLocks noGrp="1"/>
          </p:cNvSpPr>
          <p:nvPr>
            <p:ph type="title"/>
          </p:nvPr>
        </p:nvSpPr>
        <p:spPr>
          <a:prstGeom prst="rect">
            <a:avLst/>
          </a:prstGeom>
        </p:spPr>
        <p:txBody>
          <a:bodyPr/>
          <a:lstStyle>
            <a:lvl1pPr defTabSz="767715">
              <a:defRPr sz="10416"/>
            </a:lvl1pPr>
          </a:lstStyle>
          <a:p>
            <a:r>
              <a:rPr dirty="0"/>
              <a:t>Incorporating Unconfirmed Tracks</a:t>
            </a:r>
          </a:p>
        </p:txBody>
      </p:sp>
      <mc:AlternateContent xmlns:mc="http://schemas.openxmlformats.org/markup-compatibility/2006" xmlns:a14="http://schemas.microsoft.com/office/drawing/2010/main">
        <mc:Choice Requires="a14">
          <p:sp>
            <p:nvSpPr>
              <p:cNvPr id="140" name="Existing threat map models are offline methods, i.e. they do not take into account detection information available during operation…"/>
              <p:cNvSpPr txBox="1">
                <a:spLocks noGrp="1"/>
              </p:cNvSpPr>
              <p:nvPr>
                <p:ph type="body" idx="1"/>
              </p:nvPr>
            </p:nvSpPr>
            <p:spPr>
              <a:xfrm>
                <a:off x="702418" y="2570151"/>
                <a:ext cx="13919687" cy="9699784"/>
              </a:xfrm>
              <a:prstGeom prst="rect">
                <a:avLst/>
              </a:prstGeom>
            </p:spPr>
            <p:txBody>
              <a:bodyPr/>
              <a:lstStyle/>
              <a:p>
                <a:pPr marL="393700" indent="-393700" defTabSz="511809">
                  <a:spcBef>
                    <a:spcPts val="3600"/>
                  </a:spcBef>
                  <a:defRPr sz="2976"/>
                </a:pPr>
                <a:r>
                  <a:rPr dirty="0"/>
                  <a:t>Existing threat map models are offline methods, i.e. they do not take into account detection information available during operation</a:t>
                </a:r>
              </a:p>
              <a:p>
                <a:pPr marL="787400" lvl="1" indent="-393700" defTabSz="511809">
                  <a:spcBef>
                    <a:spcPts val="3600"/>
                  </a:spcBef>
                  <a:defRPr sz="2976"/>
                </a:pPr>
                <a:r>
                  <a:rPr dirty="0"/>
                  <a:t>If you get one or more detections in an area you may want to schedule future pings around there in order to confirm or deny the presence of a target</a:t>
                </a:r>
              </a:p>
              <a:p>
                <a:pPr marL="393700" indent="-393700" defTabSz="511809">
                  <a:spcBef>
                    <a:spcPts val="3600"/>
                  </a:spcBef>
                  <a:defRPr sz="2976"/>
                </a:pPr>
                <a:r>
                  <a:rPr dirty="0"/>
                  <a:t>The tracker models these detections as unconfirmed tracks, with an estimate of the location </a:t>
                </a:r>
                <a14:m>
                  <m:oMath xmlns:m="http://schemas.openxmlformats.org/officeDocument/2006/math">
                    <m:sSub>
                      <m:sSubPr>
                        <m:ctrlPr>
                          <a:rPr sz="3400" i="1">
                            <a:solidFill>
                              <a:srgbClr val="000000"/>
                            </a:solidFill>
                            <a:latin typeface="Cambria Math" panose="02040503050406030204" pitchFamily="18" charset="0"/>
                          </a:rPr>
                        </m:ctrlPr>
                      </m:sSubPr>
                      <m:e>
                        <m:r>
                          <a:rPr sz="3400" i="1">
                            <a:solidFill>
                              <a:srgbClr val="000000"/>
                            </a:solidFill>
                            <a:latin typeface="Cambria Math" panose="02040503050406030204" pitchFamily="18" charset="0"/>
                          </a:rPr>
                          <m:t>𝑥</m:t>
                        </m:r>
                      </m:e>
                      <m:sub>
                        <m:r>
                          <a:rPr sz="3400" i="1">
                            <a:solidFill>
                              <a:srgbClr val="000000"/>
                            </a:solidFill>
                            <a:latin typeface="Cambria Math" panose="02040503050406030204" pitchFamily="18" charset="0"/>
                          </a:rPr>
                          <m:t>𝑘</m:t>
                        </m:r>
                      </m:sub>
                    </m:sSub>
                  </m:oMath>
                </a14:m>
                <a:r>
                  <a:rPr dirty="0"/>
                  <a:t>, covariance matrix </a:t>
                </a:r>
                <a14:m>
                  <m:oMath xmlns:m="http://schemas.openxmlformats.org/officeDocument/2006/math">
                    <m:sSubSup>
                      <m:sSubSupPr>
                        <m:ctrlPr>
                          <a:rPr sz="3750" i="1">
                            <a:solidFill>
                              <a:srgbClr val="000000"/>
                            </a:solidFill>
                            <a:latin typeface="Cambria Math" panose="02040503050406030204" pitchFamily="18" charset="0"/>
                          </a:rPr>
                        </m:ctrlPr>
                      </m:sSubSupPr>
                      <m:e>
                        <m:r>
                          <a:rPr sz="3750" i="1">
                            <a:solidFill>
                              <a:srgbClr val="000000"/>
                            </a:solidFill>
                            <a:latin typeface="Cambria Math" panose="02040503050406030204" pitchFamily="18" charset="0"/>
                          </a:rPr>
                          <m:t>𝐂</m:t>
                        </m:r>
                      </m:e>
                      <m:sub>
                        <m:r>
                          <a:rPr sz="3750" i="1">
                            <a:solidFill>
                              <a:srgbClr val="000000"/>
                            </a:solidFill>
                            <a:latin typeface="Cambria Math" panose="02040503050406030204" pitchFamily="18" charset="0"/>
                          </a:rPr>
                          <m:t>𝑥𝑦</m:t>
                        </m:r>
                      </m:sub>
                      <m:sup>
                        <m:r>
                          <a:rPr sz="3750" i="1">
                            <a:solidFill>
                              <a:srgbClr val="000000"/>
                            </a:solidFill>
                            <a:latin typeface="Cambria Math" panose="02040503050406030204" pitchFamily="18" charset="0"/>
                          </a:rPr>
                          <m:t>𝑘</m:t>
                        </m:r>
                      </m:sup>
                    </m:sSubSup>
                  </m:oMath>
                </a14:m>
                <a:r>
                  <a:rPr dirty="0"/>
                  <a:t> and probability of existence </a:t>
                </a:r>
                <a14:m>
                  <m:oMath xmlns:m="http://schemas.openxmlformats.org/officeDocument/2006/math">
                    <m:sSub>
                      <m:sSubPr>
                        <m:ctrlPr>
                          <a:rPr sz="3350" i="1">
                            <a:solidFill>
                              <a:srgbClr val="000000"/>
                            </a:solidFill>
                            <a:latin typeface="Cambria Math" panose="02040503050406030204" pitchFamily="18" charset="0"/>
                          </a:rPr>
                        </m:ctrlPr>
                      </m:sSubPr>
                      <m:e>
                        <m:r>
                          <a:rPr sz="3350" i="1">
                            <a:solidFill>
                              <a:srgbClr val="000000"/>
                            </a:solidFill>
                            <a:latin typeface="Cambria Math" panose="02040503050406030204" pitchFamily="18" charset="0"/>
                          </a:rPr>
                          <m:t>𝑝</m:t>
                        </m:r>
                      </m:e>
                      <m:sub>
                        <m:r>
                          <a:rPr sz="3350" i="1">
                            <a:solidFill>
                              <a:srgbClr val="000000"/>
                            </a:solidFill>
                            <a:latin typeface="Cambria Math" panose="02040503050406030204" pitchFamily="18" charset="0"/>
                          </a:rPr>
                          <m:t>𝑒</m:t>
                        </m:r>
                      </m:sub>
                    </m:sSub>
                  </m:oMath>
                </a14:m>
                <a:r>
                  <a:rPr dirty="0"/>
                  <a:t> (i.e. probability that the track is associated with a true target) for each unconfirmed track (</a:t>
                </a:r>
                <a14:m>
                  <m:oMath xmlns:m="http://schemas.openxmlformats.org/officeDocument/2006/math">
                    <m:r>
                      <a:rPr sz="3600" i="1">
                        <a:solidFill>
                          <a:srgbClr val="000000"/>
                        </a:solidFill>
                        <a:latin typeface="Cambria Math" panose="02040503050406030204" pitchFamily="18" charset="0"/>
                      </a:rPr>
                      <m:t>𝑘</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1</m:t>
                    </m:r>
                    <m:r>
                      <a:rPr sz="3600" i="1">
                        <a:solidFill>
                          <a:srgbClr val="000000"/>
                        </a:solidFill>
                        <a:latin typeface="Cambria Math" panose="02040503050406030204" pitchFamily="18" charset="0"/>
                      </a:rPr>
                      <m:t>,…,</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𝐾</m:t>
                        </m:r>
                      </m:e>
                      <m:sub>
                        <m:r>
                          <a:rPr sz="3600" i="1">
                            <a:solidFill>
                              <a:srgbClr val="000000"/>
                            </a:solidFill>
                            <a:latin typeface="Cambria Math" panose="02040503050406030204" pitchFamily="18" charset="0"/>
                          </a:rPr>
                          <m:t>𝑡</m:t>
                        </m:r>
                      </m:sub>
                    </m:sSub>
                  </m:oMath>
                </a14:m>
                <a:r>
                  <a:rPr dirty="0"/>
                  <a:t>)</a:t>
                </a:r>
              </a:p>
              <a:p>
                <a:pPr marL="393700" indent="-393700" defTabSz="511809">
                  <a:spcBef>
                    <a:spcPts val="3600"/>
                  </a:spcBef>
                  <a:defRPr sz="2976"/>
                </a:pPr>
                <a:r>
                  <a:rPr dirty="0"/>
                  <a:t>Form a 2D Gaussian correction to the evolving threat map PDF </a:t>
                </a:r>
                <a14:m>
                  <m:oMath xmlns:m="http://schemas.openxmlformats.org/officeDocument/2006/math">
                    <m:r>
                      <a:rPr sz="3550" i="1">
                        <a:solidFill>
                          <a:srgbClr val="000000"/>
                        </a:solidFill>
                        <a:latin typeface="Cambria Math" panose="02040503050406030204" pitchFamily="18" charset="0"/>
                      </a:rPr>
                      <m:t>𝑝</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𝐱</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𝑡</m:t>
                    </m:r>
                    <m:r>
                      <a:rPr sz="3550" i="1">
                        <a:solidFill>
                          <a:srgbClr val="000000"/>
                        </a:solidFill>
                        <a:latin typeface="Cambria Math" panose="02040503050406030204" pitchFamily="18" charset="0"/>
                      </a:rPr>
                      <m:t>)</m:t>
                    </m:r>
                  </m:oMath>
                </a14:m>
                <a:r>
                  <a:rPr dirty="0"/>
                  <a:t>:</a:t>
                </a:r>
              </a:p>
              <a:p>
                <a:pPr marL="0" lvl="1" indent="283463" defTabSz="511809">
                  <a:spcBef>
                    <a:spcPts val="3600"/>
                  </a:spcBef>
                  <a:buSzTx/>
                  <a:buNone/>
                  <a:defRPr sz="2976"/>
                </a:pPr>
                <a14:m>
                  <m:oMathPara xmlns:m="http://schemas.openxmlformats.org/officeDocument/2006/math">
                    <m:oMathParaPr>
                      <m:jc m:val="left"/>
                    </m:oMathParaPr>
                    <m:oMath xmlns:m="http://schemas.openxmlformats.org/officeDocument/2006/math">
                      <m:r>
                        <a:rPr sz="3550" i="1">
                          <a:solidFill>
                            <a:srgbClr val="000000"/>
                          </a:solidFill>
                          <a:latin typeface="Cambria Math" panose="02040503050406030204" pitchFamily="18" charset="0"/>
                        </a:rPr>
                        <m:t>𝑝</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𝐱</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𝑡</m:t>
                      </m:r>
                      <m:r>
                        <a:rPr sz="3550" i="1">
                          <a:solidFill>
                            <a:srgbClr val="000000"/>
                          </a:solidFill>
                          <a:latin typeface="Cambria Math" panose="02040503050406030204" pitchFamily="18" charset="0"/>
                        </a:rPr>
                        <m:t>)↦</m:t>
                      </m:r>
                      <m:sSub>
                        <m:sSubPr>
                          <m:ctrlPr>
                            <a:rPr sz="3550" i="1">
                              <a:solidFill>
                                <a:srgbClr val="000000"/>
                              </a:solidFill>
                              <a:latin typeface="Cambria Math" panose="02040503050406030204" pitchFamily="18" charset="0"/>
                            </a:rPr>
                          </m:ctrlPr>
                        </m:sSubPr>
                        <m:e>
                          <m:r>
                            <a:rPr sz="3550" i="1">
                              <a:solidFill>
                                <a:srgbClr val="000000"/>
                              </a:solidFill>
                              <a:latin typeface="Cambria Math" panose="02040503050406030204" pitchFamily="18" charset="0"/>
                            </a:rPr>
                            <m:t>𝛾</m:t>
                          </m:r>
                        </m:e>
                        <m:sub>
                          <m:r>
                            <a:rPr sz="3550" i="1">
                              <a:solidFill>
                                <a:srgbClr val="000000"/>
                              </a:solidFill>
                              <a:latin typeface="Cambria Math" panose="02040503050406030204" pitchFamily="18" charset="0"/>
                            </a:rPr>
                            <m:t>0</m:t>
                          </m:r>
                        </m:sub>
                      </m:sSub>
                      <m:r>
                        <a:rPr sz="3550" i="1">
                          <a:solidFill>
                            <a:srgbClr val="000000"/>
                          </a:solidFill>
                          <a:latin typeface="Cambria Math" panose="02040503050406030204" pitchFamily="18" charset="0"/>
                        </a:rPr>
                        <m:t>𝑝</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𝐱</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𝑡</m:t>
                      </m:r>
                      <m:r>
                        <a:rPr sz="3550" i="1">
                          <a:solidFill>
                            <a:srgbClr val="000000"/>
                          </a:solidFill>
                          <a:latin typeface="Cambria Math" panose="02040503050406030204" pitchFamily="18" charset="0"/>
                        </a:rPr>
                        <m:t>)+</m:t>
                      </m:r>
                      <m:limUpp>
                        <m:limUppPr>
                          <m:ctrlPr>
                            <a:rPr sz="3550" i="1">
                              <a:solidFill>
                                <a:srgbClr val="000000"/>
                              </a:solidFill>
                              <a:latin typeface="Cambria Math" panose="02040503050406030204" pitchFamily="18" charset="0"/>
                            </a:rPr>
                          </m:ctrlPr>
                        </m:limUppPr>
                        <m:e>
                          <m:limLow>
                            <m:limLowPr>
                              <m:ctrlPr>
                                <a:rPr sz="3550" i="1">
                                  <a:solidFill>
                                    <a:srgbClr val="000000"/>
                                  </a:solidFill>
                                  <a:latin typeface="Cambria Math" panose="02040503050406030204" pitchFamily="18" charset="0"/>
                                </a:rPr>
                              </m:ctrlPr>
                            </m:limLowPr>
                            <m:e>
                              <m:r>
                                <a:rPr sz="3550" i="1">
                                  <a:solidFill>
                                    <a:srgbClr val="000000"/>
                                  </a:solidFill>
                                  <a:latin typeface="Cambria Math" panose="02040503050406030204" pitchFamily="18" charset="0"/>
                                </a:rPr>
                                <m:t>∑</m:t>
                              </m:r>
                            </m:e>
                            <m:lim>
                              <m:r>
                                <a:rPr sz="3550" i="1">
                                  <a:solidFill>
                                    <a:srgbClr val="000000"/>
                                  </a:solidFill>
                                  <a:latin typeface="Cambria Math" panose="02040503050406030204" pitchFamily="18" charset="0"/>
                                </a:rPr>
                                <m:t>𝑘</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1</m:t>
                              </m:r>
                            </m:lim>
                          </m:limLow>
                        </m:e>
                        <m:lim>
                          <m:sSub>
                            <m:sSubPr>
                              <m:ctrlPr>
                                <a:rPr sz="3550" i="1">
                                  <a:solidFill>
                                    <a:srgbClr val="000000"/>
                                  </a:solidFill>
                                  <a:latin typeface="Cambria Math" panose="02040503050406030204" pitchFamily="18" charset="0"/>
                                </a:rPr>
                              </m:ctrlPr>
                            </m:sSubPr>
                            <m:e>
                              <m:r>
                                <a:rPr sz="3550" i="1">
                                  <a:solidFill>
                                    <a:srgbClr val="000000"/>
                                  </a:solidFill>
                                  <a:latin typeface="Cambria Math" panose="02040503050406030204" pitchFamily="18" charset="0"/>
                                </a:rPr>
                                <m:t>𝐾</m:t>
                              </m:r>
                            </m:e>
                            <m:sub>
                              <m:r>
                                <a:rPr sz="3550" i="1">
                                  <a:solidFill>
                                    <a:srgbClr val="000000"/>
                                  </a:solidFill>
                                  <a:latin typeface="Cambria Math" panose="02040503050406030204" pitchFamily="18" charset="0"/>
                                </a:rPr>
                                <m:t>𝑡</m:t>
                              </m:r>
                            </m:sub>
                          </m:sSub>
                        </m:lim>
                      </m:limUpp>
                      <m:sSub>
                        <m:sSubPr>
                          <m:ctrlPr>
                            <a:rPr sz="3550" i="1">
                              <a:solidFill>
                                <a:srgbClr val="000000"/>
                              </a:solidFill>
                              <a:latin typeface="Cambria Math" panose="02040503050406030204" pitchFamily="18" charset="0"/>
                            </a:rPr>
                          </m:ctrlPr>
                        </m:sSubPr>
                        <m:e>
                          <m:r>
                            <a:rPr sz="3550" i="1">
                              <a:solidFill>
                                <a:srgbClr val="000000"/>
                              </a:solidFill>
                              <a:latin typeface="Cambria Math" panose="02040503050406030204" pitchFamily="18" charset="0"/>
                            </a:rPr>
                            <m:t>𝛾</m:t>
                          </m:r>
                        </m:e>
                        <m:sub>
                          <m:r>
                            <a:rPr sz="3550" i="1">
                              <a:solidFill>
                                <a:srgbClr val="000000"/>
                              </a:solidFill>
                              <a:latin typeface="Cambria Math" panose="02040503050406030204" pitchFamily="18" charset="0"/>
                            </a:rPr>
                            <m:t>𝑘</m:t>
                          </m:r>
                        </m:sub>
                      </m:sSub>
                      <m:r>
                        <a:rPr sz="3550" i="1">
                          <a:solidFill>
                            <a:srgbClr val="000000"/>
                          </a:solidFill>
                          <a:latin typeface="Cambria Math" panose="02040503050406030204" pitchFamily="18" charset="0"/>
                        </a:rPr>
                        <m:t>𝐺</m:t>
                      </m:r>
                      <m:r>
                        <a:rPr sz="3550" i="1">
                          <a:solidFill>
                            <a:srgbClr val="000000"/>
                          </a:solidFill>
                          <a:latin typeface="Cambria Math" panose="02040503050406030204" pitchFamily="18" charset="0"/>
                        </a:rPr>
                        <m:t>(</m:t>
                      </m:r>
                      <m:r>
                        <a:rPr sz="3550" i="1">
                          <a:solidFill>
                            <a:srgbClr val="000000"/>
                          </a:solidFill>
                          <a:latin typeface="Cambria Math" panose="02040503050406030204" pitchFamily="18" charset="0"/>
                        </a:rPr>
                        <m:t>𝐱</m:t>
                      </m:r>
                      <m:r>
                        <a:rPr sz="3550" i="1">
                          <a:solidFill>
                            <a:srgbClr val="000000"/>
                          </a:solidFill>
                          <a:latin typeface="Cambria Math" panose="02040503050406030204" pitchFamily="18" charset="0"/>
                        </a:rPr>
                        <m:t>−</m:t>
                      </m:r>
                      <m:sSub>
                        <m:sSubPr>
                          <m:ctrlPr>
                            <a:rPr sz="3550" i="1">
                              <a:solidFill>
                                <a:srgbClr val="000000"/>
                              </a:solidFill>
                              <a:latin typeface="Cambria Math" panose="02040503050406030204" pitchFamily="18" charset="0"/>
                            </a:rPr>
                          </m:ctrlPr>
                        </m:sSubPr>
                        <m:e>
                          <m:r>
                            <a:rPr sz="3550" i="1">
                              <a:solidFill>
                                <a:srgbClr val="000000"/>
                              </a:solidFill>
                              <a:latin typeface="Cambria Math" panose="02040503050406030204" pitchFamily="18" charset="0"/>
                            </a:rPr>
                            <m:t>𝐱</m:t>
                          </m:r>
                        </m:e>
                        <m:sub>
                          <m:r>
                            <a:rPr sz="3550" i="1">
                              <a:solidFill>
                                <a:srgbClr val="000000"/>
                              </a:solidFill>
                              <a:latin typeface="Cambria Math" panose="02040503050406030204" pitchFamily="18" charset="0"/>
                            </a:rPr>
                            <m:t>𝑘</m:t>
                          </m:r>
                        </m:sub>
                      </m:sSub>
                      <m:r>
                        <a:rPr sz="3550" i="1">
                          <a:solidFill>
                            <a:srgbClr val="000000"/>
                          </a:solidFill>
                          <a:latin typeface="Cambria Math" panose="02040503050406030204" pitchFamily="18" charset="0"/>
                        </a:rPr>
                        <m:t>;</m:t>
                      </m:r>
                      <m:sSubSup>
                        <m:sSubSupPr>
                          <m:ctrlPr>
                            <a:rPr sz="3550" i="1">
                              <a:solidFill>
                                <a:srgbClr val="000000"/>
                              </a:solidFill>
                              <a:latin typeface="Cambria Math" panose="02040503050406030204" pitchFamily="18" charset="0"/>
                            </a:rPr>
                          </m:ctrlPr>
                        </m:sSubSupPr>
                        <m:e>
                          <m:r>
                            <a:rPr sz="3550" i="1">
                              <a:solidFill>
                                <a:srgbClr val="000000"/>
                              </a:solidFill>
                              <a:latin typeface="Cambria Math" panose="02040503050406030204" pitchFamily="18" charset="0"/>
                            </a:rPr>
                            <m:t>𝐂</m:t>
                          </m:r>
                        </m:e>
                        <m:sub>
                          <m:r>
                            <a:rPr sz="3550" i="1">
                              <a:solidFill>
                                <a:srgbClr val="000000"/>
                              </a:solidFill>
                              <a:latin typeface="Cambria Math" panose="02040503050406030204" pitchFamily="18" charset="0"/>
                            </a:rPr>
                            <m:t>𝑥𝑦</m:t>
                          </m:r>
                        </m:sub>
                        <m:sup>
                          <m:r>
                            <a:rPr sz="3550" i="1">
                              <a:solidFill>
                                <a:srgbClr val="000000"/>
                              </a:solidFill>
                              <a:latin typeface="Cambria Math" panose="02040503050406030204" pitchFamily="18" charset="0"/>
                            </a:rPr>
                            <m:t>𝑘</m:t>
                          </m:r>
                        </m:sup>
                      </m:sSubSup>
                      <m:r>
                        <a:rPr sz="3550" i="1">
                          <a:solidFill>
                            <a:srgbClr val="000000"/>
                          </a:solidFill>
                          <a:latin typeface="Cambria Math" panose="02040503050406030204" pitchFamily="18" charset="0"/>
                        </a:rPr>
                        <m:t>)</m:t>
                      </m:r>
                    </m:oMath>
                  </m:oMathPara>
                </a14:m>
                <a:endParaRPr dirty="0"/>
              </a:p>
              <a:p>
                <a:pPr marL="0" lvl="1" indent="283463" defTabSz="511809">
                  <a:spcBef>
                    <a:spcPts val="3600"/>
                  </a:spcBef>
                  <a:buSzTx/>
                  <a:buNone/>
                  <a:defRPr sz="2976"/>
                </a:pPr>
                <a:r>
                  <a:rPr dirty="0"/>
                  <a:t>where </a:t>
                </a:r>
                <a14:m>
                  <m:oMath xmlns:m="http://schemas.openxmlformats.org/officeDocument/2006/math">
                    <m:r>
                      <a:rPr sz="3600" i="1">
                        <a:solidFill>
                          <a:srgbClr val="000000"/>
                        </a:solidFill>
                        <a:latin typeface="Cambria Math" panose="02040503050406030204" pitchFamily="18" charset="0"/>
                      </a:rPr>
                      <m:t>𝐺</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𝐱</m:t>
                    </m:r>
                    <m:r>
                      <a:rPr sz="3600" i="1">
                        <a:solidFill>
                          <a:srgbClr val="000000"/>
                        </a:solidFill>
                        <a:latin typeface="Cambria Math" panose="02040503050406030204" pitchFamily="18" charset="0"/>
                      </a:rPr>
                      <m:t>;</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𝐂</m:t>
                        </m:r>
                      </m:e>
                      <m:sub>
                        <m:r>
                          <a:rPr sz="3600" i="1">
                            <a:solidFill>
                              <a:srgbClr val="000000"/>
                            </a:solidFill>
                            <a:latin typeface="Cambria Math" panose="02040503050406030204" pitchFamily="18" charset="0"/>
                          </a:rPr>
                          <m:t>𝑥𝑦</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m:rPr>
                            <m:sty m:val="p"/>
                          </m:rPr>
                          <a:rPr sz="3600" i="1">
                            <a:solidFill>
                              <a:srgbClr val="000000"/>
                            </a:solidFill>
                            <a:latin typeface="Cambria Math" panose="02040503050406030204" pitchFamily="18" charset="0"/>
                          </a:rPr>
                          <m:t>exp</m:t>
                        </m:r>
                        <m:d>
                          <m:dPr>
                            <m:ctrlPr>
                              <a:rPr sz="3600" i="1">
                                <a:solidFill>
                                  <a:srgbClr val="000000"/>
                                </a:solidFill>
                                <a:latin typeface="Cambria Math" panose="02040503050406030204" pitchFamily="18" charset="0"/>
                              </a:rPr>
                            </m:ctrlPr>
                          </m:dPr>
                          <m:e>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r>
                                  <a:rPr sz="3600" i="1">
                                    <a:solidFill>
                                      <a:srgbClr val="000000"/>
                                    </a:solidFill>
                                    <a:latin typeface="Cambria Math" panose="02040503050406030204" pitchFamily="18" charset="0"/>
                                  </a:rPr>
                                  <m:t>1</m:t>
                                </m:r>
                              </m:num>
                              <m:den>
                                <m:r>
                                  <a:rPr sz="3600" i="1">
                                    <a:solidFill>
                                      <a:srgbClr val="000000"/>
                                    </a:solidFill>
                                    <a:latin typeface="Cambria Math" panose="02040503050406030204" pitchFamily="18" charset="0"/>
                                  </a:rPr>
                                  <m:t>2</m:t>
                                </m:r>
                              </m:den>
                            </m:f>
                            <m:sSup>
                              <m:sSupPr>
                                <m:ctrlPr>
                                  <a:rPr sz="3600" i="1">
                                    <a:solidFill>
                                      <a:srgbClr val="000000"/>
                                    </a:solidFill>
                                    <a:latin typeface="Cambria Math" panose="02040503050406030204" pitchFamily="18" charset="0"/>
                                  </a:rPr>
                                </m:ctrlPr>
                              </m:sSupPr>
                              <m:e>
                                <m:r>
                                  <a:rPr sz="3600" i="1">
                                    <a:solidFill>
                                      <a:srgbClr val="000000"/>
                                    </a:solidFill>
                                    <a:latin typeface="Cambria Math" panose="02040503050406030204" pitchFamily="18" charset="0"/>
                                  </a:rPr>
                                  <m:t>𝐱</m:t>
                                </m:r>
                              </m:e>
                              <m:sup>
                                <m:r>
                                  <a:rPr sz="3600" i="1">
                                    <a:solidFill>
                                      <a:srgbClr val="000000"/>
                                    </a:solidFill>
                                    <a:latin typeface="Cambria Math" panose="02040503050406030204" pitchFamily="18" charset="0"/>
                                  </a:rPr>
                                  <m:t>𝑇</m:t>
                                </m:r>
                              </m:sup>
                            </m:sSup>
                            <m:sSubSup>
                              <m:sSubSupPr>
                                <m:ctrlPr>
                                  <a:rPr sz="3600" i="1">
                                    <a:solidFill>
                                      <a:srgbClr val="000000"/>
                                    </a:solidFill>
                                    <a:latin typeface="Cambria Math" panose="02040503050406030204" pitchFamily="18" charset="0"/>
                                  </a:rPr>
                                </m:ctrlPr>
                              </m:sSubSupPr>
                              <m:e>
                                <m:r>
                                  <a:rPr sz="3600" i="1">
                                    <a:solidFill>
                                      <a:srgbClr val="000000"/>
                                    </a:solidFill>
                                    <a:latin typeface="Cambria Math" panose="02040503050406030204" pitchFamily="18" charset="0"/>
                                  </a:rPr>
                                  <m:t>𝐂</m:t>
                                </m:r>
                              </m:e>
                              <m:sub>
                                <m:r>
                                  <a:rPr sz="3600" i="1">
                                    <a:solidFill>
                                      <a:srgbClr val="000000"/>
                                    </a:solidFill>
                                    <a:latin typeface="Cambria Math" panose="02040503050406030204" pitchFamily="18" charset="0"/>
                                  </a:rPr>
                                  <m:t>𝑥𝑦</m:t>
                                </m:r>
                              </m:sub>
                              <m:su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1</m:t>
                                </m:r>
                              </m:sup>
                            </m:sSubSup>
                            <m:r>
                              <a:rPr sz="3600" i="1">
                                <a:solidFill>
                                  <a:srgbClr val="000000"/>
                                </a:solidFill>
                                <a:latin typeface="Cambria Math" panose="02040503050406030204" pitchFamily="18" charset="0"/>
                              </a:rPr>
                              <m:t>𝐱</m:t>
                            </m:r>
                          </m:e>
                        </m:d>
                      </m:num>
                      <m:den>
                        <m:r>
                          <a:rPr sz="3600" i="1">
                            <a:solidFill>
                              <a:srgbClr val="000000"/>
                            </a:solidFill>
                            <a:latin typeface="Cambria Math" panose="02040503050406030204" pitchFamily="18" charset="0"/>
                          </a:rPr>
                          <m:t>2</m:t>
                        </m:r>
                        <m:r>
                          <a:rPr sz="3600" i="1">
                            <a:solidFill>
                              <a:srgbClr val="000000"/>
                            </a:solidFill>
                            <a:latin typeface="Cambria Math" panose="02040503050406030204" pitchFamily="18" charset="0"/>
                          </a:rPr>
                          <m:t>𝜋</m:t>
                        </m:r>
                        <m:rad>
                          <m:radPr>
                            <m:degHide m:val="on"/>
                            <m:ctrlPr>
                              <a:rPr sz="3600" i="1">
                                <a:solidFill>
                                  <a:srgbClr val="000000"/>
                                </a:solidFill>
                                <a:latin typeface="Cambria Math" panose="02040503050406030204" pitchFamily="18" charset="0"/>
                              </a:rPr>
                            </m:ctrlPr>
                          </m:radPr>
                          <m:deg/>
                          <m:e>
                            <m:r>
                              <a:rPr sz="3600" i="1">
                                <a:solidFill>
                                  <a:srgbClr val="000000"/>
                                </a:solidFill>
                                <a:latin typeface="Cambria Math" panose="02040503050406030204" pitchFamily="18" charset="0"/>
                              </a:rPr>
                              <m:t>𝑑𝑒𝑡</m:t>
                            </m:r>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𝐂</m:t>
                                </m:r>
                              </m:e>
                              <m:sub>
                                <m:r>
                                  <a:rPr sz="3600" i="1">
                                    <a:solidFill>
                                      <a:srgbClr val="000000"/>
                                    </a:solidFill>
                                    <a:latin typeface="Cambria Math" panose="02040503050406030204" pitchFamily="18" charset="0"/>
                                  </a:rPr>
                                  <m:t>𝑥𝑦</m:t>
                                </m:r>
                              </m:sub>
                            </m:sSub>
                          </m:e>
                        </m:rad>
                      </m:den>
                    </m:f>
                  </m:oMath>
                </a14:m>
                <a:r>
                  <a:rPr dirty="0"/>
                  <a:t> and </a:t>
                </a:r>
                <a14:m>
                  <m:oMath xmlns:m="http://schemas.openxmlformats.org/officeDocument/2006/math">
                    <m:limUpp>
                      <m:limUppPr>
                        <m:ctrlPr>
                          <a:rPr sz="3600" i="1">
                            <a:solidFill>
                              <a:srgbClr val="000000"/>
                            </a:solidFill>
                            <a:latin typeface="Cambria Math" panose="02040503050406030204" pitchFamily="18" charset="0"/>
                          </a:rPr>
                        </m:ctrlPr>
                      </m:limUppPr>
                      <m:e>
                        <m:limLow>
                          <m:limLowPr>
                            <m:ctrlPr>
                              <a:rPr sz="3600" i="1">
                                <a:solidFill>
                                  <a:srgbClr val="000000"/>
                                </a:solidFill>
                                <a:latin typeface="Cambria Math" panose="02040503050406030204" pitchFamily="18" charset="0"/>
                              </a:rPr>
                            </m:ctrlPr>
                          </m:limLowPr>
                          <m:e>
                            <m:r>
                              <a:rPr sz="3600" i="1">
                                <a:solidFill>
                                  <a:srgbClr val="000000"/>
                                </a:solidFill>
                                <a:latin typeface="Cambria Math" panose="02040503050406030204" pitchFamily="18" charset="0"/>
                              </a:rPr>
                              <m:t>∑</m:t>
                            </m:r>
                          </m:e>
                          <m:lim>
                            <m:r>
                              <a:rPr sz="3600" i="1">
                                <a:solidFill>
                                  <a:srgbClr val="000000"/>
                                </a:solidFill>
                                <a:latin typeface="Cambria Math" panose="02040503050406030204" pitchFamily="18" charset="0"/>
                              </a:rPr>
                              <m:t>𝑘</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0</m:t>
                            </m:r>
                          </m:lim>
                        </m:limLow>
                      </m:e>
                      <m:lim>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𝐾</m:t>
                            </m:r>
                          </m:e>
                          <m:sub>
                            <m:r>
                              <a:rPr sz="3600" i="1">
                                <a:solidFill>
                                  <a:srgbClr val="000000"/>
                                </a:solidFill>
                                <a:latin typeface="Cambria Math" panose="02040503050406030204" pitchFamily="18" charset="0"/>
                              </a:rPr>
                              <m:t>𝑡</m:t>
                            </m:r>
                          </m:sub>
                        </m:sSub>
                      </m:lim>
                    </m:limUpp>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𝛾</m:t>
                        </m:r>
                      </m:e>
                      <m:sub>
                        <m:r>
                          <a:rPr sz="3600" i="1">
                            <a:solidFill>
                              <a:srgbClr val="000000"/>
                            </a:solidFill>
                            <a:latin typeface="Cambria Math" panose="02040503050406030204" pitchFamily="18" charset="0"/>
                          </a:rPr>
                          <m:t>𝑘</m:t>
                        </m:r>
                      </m:sub>
                    </m:sSub>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1</m:t>
                    </m:r>
                  </m:oMath>
                </a14:m>
                <a:endParaRPr sz="4800" dirty="0"/>
              </a:p>
            </p:txBody>
          </p:sp>
        </mc:Choice>
        <mc:Fallback xmlns="">
          <p:sp>
            <p:nvSpPr>
              <p:cNvPr id="140" name="Existing threat map models are offline methods, i.e. they do not take into account detection information available during operation…"/>
              <p:cNvSpPr txBox="1">
                <a:spLocks noGrp="1" noRot="1" noChangeAspect="1" noMove="1" noResize="1" noEditPoints="1" noAdjustHandles="1" noChangeArrowheads="1" noChangeShapeType="1" noTextEdit="1"/>
              </p:cNvSpPr>
              <p:nvPr>
                <p:ph type="body" idx="1"/>
              </p:nvPr>
            </p:nvSpPr>
            <p:spPr>
              <a:xfrm>
                <a:off x="702418" y="2570151"/>
                <a:ext cx="13919687" cy="9699784"/>
              </a:xfrm>
              <a:prstGeom prst="rect">
                <a:avLst/>
              </a:prstGeom>
              <a:blipFill>
                <a:blip r:embed="rId2"/>
                <a:stretch>
                  <a:fillRect l="-1576" r="-613"/>
                </a:stretch>
              </a:blipFill>
            </p:spPr>
            <p:txBody>
              <a:bodyPr/>
              <a:lstStyle/>
              <a:p>
                <a:r>
                  <a:rPr lang="en-AU">
                    <a:noFill/>
                  </a:rPr>
                  <a:t> </a:t>
                </a:r>
              </a:p>
            </p:txBody>
          </p:sp>
        </mc:Fallback>
      </mc:AlternateContent>
      <p:pic>
        <p:nvPicPr>
          <p:cNvPr id="141" name="gui_cropped.png" descr="gui_cropped.png"/>
          <p:cNvPicPr>
            <a:picLocks noChangeAspect="1"/>
          </p:cNvPicPr>
          <p:nvPr/>
        </p:nvPicPr>
        <p:blipFill>
          <a:blip r:embed="rId3"/>
          <a:stretch>
            <a:fillRect/>
          </a:stretch>
        </p:blipFill>
        <p:spPr>
          <a:xfrm>
            <a:off x="14962699" y="2429546"/>
            <a:ext cx="9416251" cy="11286454"/>
          </a:xfrm>
          <a:prstGeom prst="rect">
            <a:avLst/>
          </a:prstGeom>
          <a:ln w="12700">
            <a:miter lim="400000"/>
          </a:ln>
        </p:spPr>
      </p:pic>
      <p:sp>
        <p:nvSpPr>
          <p:cNvPr id="142" name="Unconfirmed Tracks"/>
          <p:cNvSpPr txBox="1"/>
          <p:nvPr/>
        </p:nvSpPr>
        <p:spPr>
          <a:xfrm>
            <a:off x="13380201" y="7557598"/>
            <a:ext cx="2599954" cy="10303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a:solidFill>
                  <a:schemeClr val="accent5">
                    <a:hueOff val="-82419"/>
                    <a:satOff val="-9513"/>
                    <a:lumOff val="-16343"/>
                  </a:schemeClr>
                </a:solidFill>
              </a:defRPr>
            </a:lvl1pPr>
          </a:lstStyle>
          <a:p>
            <a:r>
              <a:t>Unconfirmed Tracks</a:t>
            </a:r>
          </a:p>
        </p:txBody>
      </p:sp>
      <p:sp>
        <p:nvSpPr>
          <p:cNvPr id="143" name="Line"/>
          <p:cNvSpPr/>
          <p:nvPr/>
        </p:nvSpPr>
        <p:spPr>
          <a:xfrm flipV="1">
            <a:off x="15971545" y="6927757"/>
            <a:ext cx="2761863" cy="984572"/>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144" name="Line"/>
          <p:cNvSpPr/>
          <p:nvPr/>
        </p:nvSpPr>
        <p:spPr>
          <a:xfrm flipV="1">
            <a:off x="15981201" y="7082512"/>
            <a:ext cx="3314391" cy="824323"/>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endParaRPr/>
          </a:p>
        </p:txBody>
      </p:sp>
      <p:sp>
        <p:nvSpPr>
          <p:cNvPr id="145" name="Line"/>
          <p:cNvSpPr/>
          <p:nvPr/>
        </p:nvSpPr>
        <p:spPr>
          <a:xfrm>
            <a:off x="15971584" y="7906846"/>
            <a:ext cx="4444757" cy="148859"/>
          </a:xfrm>
          <a:prstGeom prst="line">
            <a:avLst/>
          </a:prstGeom>
          <a:ln w="63500">
            <a:solidFill>
              <a:schemeClr val="accent5">
                <a:hueOff val="-82419"/>
                <a:satOff val="-9513"/>
                <a:lumOff val="-16343"/>
              </a:schemeClr>
            </a:solidFill>
            <a:miter lim="400000"/>
            <a:tailEnd type="triangle"/>
          </a:ln>
        </p:spPr>
        <p:txBody>
          <a:bodyPr lIns="50800" tIns="50800" rIns="50800" bIns="50800" anchor="ctr"/>
          <a:lstStyle/>
          <a:p>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hreat Map…"/>
          <p:cNvSpPr txBox="1">
            <a:spLocks noGrp="1"/>
          </p:cNvSpPr>
          <p:nvPr>
            <p:ph type="body" sz="half" idx="1"/>
          </p:nvPr>
        </p:nvSpPr>
        <p:spPr>
          <a:xfrm>
            <a:off x="699674" y="2503674"/>
            <a:ext cx="13447929" cy="8876301"/>
          </a:xfrm>
          <a:prstGeom prst="rect">
            <a:avLst/>
          </a:prstGeom>
        </p:spPr>
        <p:txBody>
          <a:bodyPr/>
          <a:lstStyle/>
          <a:p>
            <a:pPr marL="361950" indent="-361950" defTabSz="470534">
              <a:spcBef>
                <a:spcPts val="3300"/>
              </a:spcBef>
              <a:defRPr sz="2736"/>
            </a:pPr>
            <a:r>
              <a:t>Threat Map</a:t>
            </a:r>
          </a:p>
          <a:p>
            <a:pPr marL="723900" lvl="1" indent="-361950" defTabSz="470534">
              <a:spcBef>
                <a:spcPts val="3300"/>
              </a:spcBef>
              <a:defRPr sz="2736"/>
            </a:pPr>
            <a:r>
              <a:t>Threat Probability Density Map (TPDM) GPU code by DSTG/Sergey Simakov [1]</a:t>
            </a:r>
          </a:p>
          <a:p>
            <a:pPr marL="361950" indent="-361950" defTabSz="470534">
              <a:spcBef>
                <a:spcPts val="3300"/>
              </a:spcBef>
              <a:defRPr sz="2736"/>
            </a:pPr>
            <a:r>
              <a:t>Measurement Simulation</a:t>
            </a:r>
          </a:p>
          <a:p>
            <a:pPr marL="723900" lvl="1" indent="-361950" defTabSz="470534">
              <a:spcBef>
                <a:spcPts val="3300"/>
              </a:spcBef>
              <a:defRPr sz="2736"/>
            </a:pPr>
            <a:r>
              <a:t>Bistatic Range Independent Signal Excess (BRISE) simulation environment by DSTG/Sergey Simakov [2]</a:t>
            </a:r>
          </a:p>
          <a:p>
            <a:pPr marL="723900" lvl="1" indent="-361950" defTabSz="470534">
              <a:spcBef>
                <a:spcPts val="3300"/>
              </a:spcBef>
              <a:defRPr sz="2736"/>
            </a:pPr>
            <a:r>
              <a:t>Uses signal excess lookup tables precomputed using the Gaussian ray bundle eigenray propagation model</a:t>
            </a:r>
          </a:p>
          <a:p>
            <a:pPr marL="723900" lvl="1" indent="-361950" defTabSz="470534">
              <a:spcBef>
                <a:spcPts val="3300"/>
              </a:spcBef>
              <a:defRPr sz="2736"/>
            </a:pPr>
            <a:r>
              <a:t>Linear frequency modulation (LFM) waveform centred at 2 kHz with a transmission duration of 2 seconds and bandwidth of 200 Hz</a:t>
            </a:r>
          </a:p>
          <a:p>
            <a:pPr marL="361950" indent="-361950" defTabSz="470534">
              <a:spcBef>
                <a:spcPts val="3300"/>
              </a:spcBef>
              <a:defRPr sz="2736"/>
            </a:pPr>
            <a:r>
              <a:t>Tracker</a:t>
            </a:r>
          </a:p>
          <a:p>
            <a:pPr marL="723900" lvl="1" indent="-361950" defTabSz="470534">
              <a:spcBef>
                <a:spcPts val="3300"/>
              </a:spcBef>
              <a:defRPr sz="2736"/>
            </a:pPr>
            <a:r>
              <a:t>Gaussian mixture implementation of the multi-sensor Bernoulli filter (optimal Bayesian multi-sensor filter for a single target) extended to multiple targets using the linear-multitarget paradigm [3]</a:t>
            </a:r>
          </a:p>
        </p:txBody>
      </p:sp>
      <p:sp>
        <p:nvSpPr>
          <p:cNvPr id="162" name="[1] S. Simakov and F. Fletcher. GPU acceleration of threat map computation and application to selection of sonar field controls. In IEEE International Conference on Acoustics, Speech and Signal Processing (ICASSP), pages 1827–1831. IEEE, 2015.…"/>
          <p:cNvSpPr txBox="1"/>
          <p:nvPr/>
        </p:nvSpPr>
        <p:spPr>
          <a:xfrm>
            <a:off x="272186" y="11727268"/>
            <a:ext cx="23839628" cy="19232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spcBef>
                <a:spcPts val="1200"/>
              </a:spcBef>
              <a:defRPr sz="2000" b="0"/>
            </a:pPr>
            <a:r>
              <a:t>[1] S. Simakov and F. Fletcher. GPU acceleration of threat map computation and application to selection of sonar field controls. In </a:t>
            </a:r>
            <a:r>
              <a:rPr i="1"/>
              <a:t>IEEE International Conference on Acoustics, Speech and Signal Processing (ICASSP)</a:t>
            </a:r>
            <a:r>
              <a:t>, pages 1827–1831. IEEE, 2015.</a:t>
            </a:r>
          </a:p>
          <a:p>
            <a:pPr algn="l" defTabSz="457200">
              <a:spcBef>
                <a:spcPts val="1200"/>
              </a:spcBef>
              <a:defRPr sz="2000" b="0"/>
            </a:pPr>
            <a:r>
              <a:t>[2] S. Simakov. Signal excess data and tools for multistatic sonar emulation. </a:t>
            </a:r>
            <a:r>
              <a:rPr i="1"/>
              <a:t>Tech. Report DSTO-TR-3026</a:t>
            </a:r>
            <a:r>
              <a:t>, DSTO, 2014.</a:t>
            </a:r>
          </a:p>
          <a:p>
            <a:pPr algn="l" defTabSz="457200">
              <a:spcBef>
                <a:spcPts val="1200"/>
              </a:spcBef>
              <a:defRPr sz="2000" b="0"/>
            </a:pPr>
            <a:r>
              <a:t>[3] B. Ristic, D. Angley, S. Suvorova, B. Moran, F. Fletcher, H. Gaetjens, and S. Simakov. Gaussian mixture multitarget–multisensor Bernoulli tracker for multistatic sonobuoy fields. </a:t>
            </a:r>
            <a:r>
              <a:rPr i="1"/>
              <a:t>IET Radar, Sonar &amp; Navigation</a:t>
            </a:r>
            <a:r>
              <a:t>, 11(12):1790–1797, 2017.</a:t>
            </a:r>
          </a:p>
        </p:txBody>
      </p:sp>
      <p:sp>
        <p:nvSpPr>
          <p:cNvPr id="163" name="Simulation Environment"/>
          <p:cNvSpPr txBox="1">
            <a:spLocks noGrp="1"/>
          </p:cNvSpPr>
          <p:nvPr>
            <p:ph type="title"/>
          </p:nvPr>
        </p:nvSpPr>
        <p:spPr>
          <a:prstGeom prst="rect">
            <a:avLst/>
          </a:prstGeom>
        </p:spPr>
        <p:txBody>
          <a:bodyPr/>
          <a:lstStyle/>
          <a:p>
            <a:r>
              <a:t>Simulation Environment</a:t>
            </a:r>
          </a:p>
        </p:txBody>
      </p:sp>
      <p:grpSp>
        <p:nvGrpSpPr>
          <p:cNvPr id="166" name="Group"/>
          <p:cNvGrpSpPr/>
          <p:nvPr/>
        </p:nvGrpSpPr>
        <p:grpSpPr>
          <a:xfrm>
            <a:off x="14539751" y="2317601"/>
            <a:ext cx="8415261" cy="9248448"/>
            <a:chOff x="0" y="0"/>
            <a:chExt cx="8415259" cy="9248447"/>
          </a:xfrm>
        </p:grpSpPr>
        <p:pic>
          <p:nvPicPr>
            <p:cNvPr id="164" name="Image" descr="Image"/>
            <p:cNvPicPr>
              <a:picLocks noChangeAspect="1"/>
            </p:cNvPicPr>
            <p:nvPr/>
          </p:nvPicPr>
          <p:blipFill>
            <a:blip r:embed="rId2"/>
            <a:srcRect l="22615" r="16646"/>
            <a:stretch>
              <a:fillRect/>
            </a:stretch>
          </p:blipFill>
          <p:spPr>
            <a:xfrm>
              <a:off x="0" y="0"/>
              <a:ext cx="8415260" cy="9248250"/>
            </a:xfrm>
            <a:prstGeom prst="rect">
              <a:avLst/>
            </a:prstGeom>
            <a:ln w="12700" cap="flat">
              <a:noFill/>
              <a:miter lim="400000"/>
            </a:ln>
            <a:effectLst/>
          </p:spPr>
        </p:pic>
        <p:sp>
          <p:nvSpPr>
            <p:cNvPr id="165" name="images.defence.gov.au"/>
            <p:cNvSpPr txBox="1"/>
            <p:nvPr/>
          </p:nvSpPr>
          <p:spPr>
            <a:xfrm>
              <a:off x="5155887" y="8787081"/>
              <a:ext cx="3258923" cy="461367"/>
            </a:xfrm>
            <a:prstGeom prst="rect">
              <a:avLst/>
            </a:prstGeom>
            <a:solidFill>
              <a:srgbClr val="000000">
                <a:alpha val="24741"/>
              </a:srgb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2400" b="0">
                  <a:solidFill>
                    <a:srgbClr val="FFFFFF"/>
                  </a:solidFill>
                </a:defRPr>
              </a:lvl1pPr>
            </a:lstStyle>
            <a:p>
              <a:r>
                <a:t>images.defence.gov.au</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cheduling Algorithms"/>
          <p:cNvSpPr txBox="1">
            <a:spLocks noGrp="1"/>
          </p:cNvSpPr>
          <p:nvPr>
            <p:ph type="title"/>
          </p:nvPr>
        </p:nvSpPr>
        <p:spPr>
          <a:prstGeom prst="rect">
            <a:avLst/>
          </a:prstGeom>
        </p:spPr>
        <p:txBody>
          <a:bodyPr/>
          <a:lstStyle/>
          <a:p>
            <a:r>
              <a:t>Scheduling Algorithms</a:t>
            </a:r>
          </a:p>
        </p:txBody>
      </p:sp>
      <p:sp>
        <p:nvSpPr>
          <p:cNvPr id="148" name="Compare 4 different scheduling algorithms:…"/>
          <p:cNvSpPr txBox="1">
            <a:spLocks noGrp="1"/>
          </p:cNvSpPr>
          <p:nvPr>
            <p:ph type="body" sz="half" idx="1"/>
          </p:nvPr>
        </p:nvSpPr>
        <p:spPr>
          <a:xfrm>
            <a:off x="1135529" y="3149600"/>
            <a:ext cx="11320455" cy="9296400"/>
          </a:xfrm>
          <a:prstGeom prst="rect">
            <a:avLst/>
          </a:prstGeom>
        </p:spPr>
        <p:txBody>
          <a:bodyPr/>
          <a:lstStyle/>
          <a:p>
            <a:pPr marL="552450" indent="-552450" defTabSz="718184">
              <a:spcBef>
                <a:spcPts val="5100"/>
              </a:spcBef>
              <a:defRPr sz="4176"/>
            </a:pPr>
            <a:r>
              <a:t>Compare 4 different scheduling algorithms:</a:t>
            </a:r>
          </a:p>
          <a:p>
            <a:pPr marL="1104900" lvl="1" indent="-552450" defTabSz="718184">
              <a:spcBef>
                <a:spcPts val="5100"/>
              </a:spcBef>
              <a:defRPr sz="4176"/>
            </a:pPr>
            <a:r>
              <a:rPr b="1"/>
              <a:t>Raster</a:t>
            </a:r>
            <a:r>
              <a:t> - Predefined looping raster pattern</a:t>
            </a:r>
          </a:p>
          <a:p>
            <a:pPr marL="1104900" lvl="1" indent="-552450" defTabSz="718184">
              <a:spcBef>
                <a:spcPts val="5100"/>
              </a:spcBef>
              <a:defRPr sz="4176"/>
            </a:pPr>
            <a:r>
              <a:rPr b="1"/>
              <a:t>Random</a:t>
            </a:r>
            <a:r>
              <a:t> - Ping from a uniformly random sonobuoy</a:t>
            </a:r>
          </a:p>
          <a:p>
            <a:pPr marL="1104900" lvl="1" indent="-552450" defTabSz="718184">
              <a:spcBef>
                <a:spcPts val="5100"/>
              </a:spcBef>
              <a:defRPr sz="4176"/>
            </a:pPr>
            <a:r>
              <a:rPr b="1"/>
              <a:t>Lookahead</a:t>
            </a:r>
            <a:r>
              <a:t> - Use threat map to select the sonobuoy to ping from that minimises the probability of target presence in the OA</a:t>
            </a:r>
          </a:p>
          <a:p>
            <a:pPr marL="1104900" lvl="1" indent="-552450" defTabSz="718184">
              <a:spcBef>
                <a:spcPts val="5100"/>
              </a:spcBef>
              <a:defRPr sz="4176"/>
            </a:pPr>
            <a:r>
              <a:rPr b="1"/>
              <a:t>Unconfirmed</a:t>
            </a:r>
            <a:r>
              <a:t> - Lookahead method with unconfirmed tracks incorporated into threat map</a:t>
            </a:r>
          </a:p>
        </p:txBody>
      </p:sp>
      <p:pic>
        <p:nvPicPr>
          <p:cNvPr id="149" name="TM_CG_T.pdf" descr="TM_CG_T.pdf"/>
          <p:cNvPicPr>
            <a:picLocks noChangeAspect="1"/>
          </p:cNvPicPr>
          <p:nvPr/>
        </p:nvPicPr>
        <p:blipFill>
          <a:blip r:embed="rId2"/>
          <a:stretch>
            <a:fillRect/>
          </a:stretch>
        </p:blipFill>
        <p:spPr>
          <a:xfrm>
            <a:off x="11550522" y="2712768"/>
            <a:ext cx="13094408" cy="1006846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cenario"/>
          <p:cNvSpPr txBox="1">
            <a:spLocks noGrp="1"/>
          </p:cNvSpPr>
          <p:nvPr>
            <p:ph type="title"/>
          </p:nvPr>
        </p:nvSpPr>
        <p:spPr>
          <a:prstGeom prst="rect">
            <a:avLst/>
          </a:prstGeom>
        </p:spPr>
        <p:txBody>
          <a:bodyPr/>
          <a:lstStyle/>
          <a:p>
            <a:r>
              <a:t>Scenario</a:t>
            </a:r>
          </a:p>
        </p:txBody>
      </p:sp>
      <p:sp>
        <p:nvSpPr>
          <p:cNvPr id="169" name="16 sonobuoys (grey circles) in grid spaced 20 km apart, co-located transmitter and receiver…"/>
          <p:cNvSpPr txBox="1">
            <a:spLocks noGrp="1"/>
          </p:cNvSpPr>
          <p:nvPr>
            <p:ph type="body" sz="half" idx="1"/>
          </p:nvPr>
        </p:nvSpPr>
        <p:spPr>
          <a:xfrm>
            <a:off x="813091" y="2905179"/>
            <a:ext cx="12929265" cy="10005872"/>
          </a:xfrm>
          <a:prstGeom prst="rect">
            <a:avLst/>
          </a:prstGeom>
        </p:spPr>
        <p:txBody>
          <a:bodyPr/>
          <a:lstStyle/>
          <a:p>
            <a:pPr marL="438150" indent="-438150" defTabSz="569594">
              <a:spcBef>
                <a:spcPts val="4000"/>
              </a:spcBef>
              <a:defRPr sz="3312"/>
            </a:pPr>
            <a:r>
              <a:t>16 sonobuoys (grey circles) in grid spaced 20 km apart, co-located transmitter and receiver</a:t>
            </a:r>
          </a:p>
          <a:p>
            <a:pPr marL="438150" indent="-438150" defTabSz="569594">
              <a:spcBef>
                <a:spcPts val="4000"/>
              </a:spcBef>
              <a:defRPr sz="3312"/>
            </a:pPr>
            <a:r>
              <a:t>OA is an 80x80 km region (pink square) around sonobuoys</a:t>
            </a:r>
          </a:p>
          <a:p>
            <a:pPr marL="438150" indent="-438150" defTabSz="569594">
              <a:spcBef>
                <a:spcPts val="4000"/>
              </a:spcBef>
              <a:defRPr sz="3312"/>
            </a:pPr>
            <a:r>
              <a:t>Targets (red dots) start at a uniformly random position in a 5 km neighbourhood of the OA boundary and move towards centre (arrows)</a:t>
            </a:r>
          </a:p>
          <a:p>
            <a:pPr marL="438150" indent="-438150" defTabSz="569594">
              <a:spcBef>
                <a:spcPts val="4000"/>
              </a:spcBef>
              <a:defRPr sz="3312"/>
            </a:pPr>
            <a:r>
              <a:t>Performance metrics:</a:t>
            </a:r>
          </a:p>
          <a:p>
            <a:pPr marL="876300" lvl="1" indent="-438150" defTabSz="569594">
              <a:spcBef>
                <a:spcPts val="4000"/>
              </a:spcBef>
              <a:defRPr sz="3312"/>
            </a:pPr>
            <a:r>
              <a:t>Number of pings until a track is confirmed</a:t>
            </a:r>
          </a:p>
          <a:p>
            <a:pPr marL="876300" lvl="1" indent="-438150" defTabSz="569594">
              <a:spcBef>
                <a:spcPts val="4000"/>
              </a:spcBef>
              <a:defRPr sz="3312"/>
            </a:pPr>
            <a:r>
              <a:t>Proportion of falsely confirmed tracks (&gt; 1 km from true target)</a:t>
            </a:r>
          </a:p>
          <a:p>
            <a:pPr marL="876300" lvl="1" indent="-438150" defTabSz="569594">
              <a:spcBef>
                <a:spcPts val="4000"/>
              </a:spcBef>
              <a:defRPr sz="3312"/>
            </a:pPr>
            <a:r>
              <a:t>Distance between target and confirmed track (excluding false confirmations)</a:t>
            </a:r>
          </a:p>
          <a:p>
            <a:pPr marL="438150" indent="-438150" defTabSz="569594">
              <a:spcBef>
                <a:spcPts val="4000"/>
              </a:spcBef>
              <a:defRPr sz="3312"/>
            </a:pPr>
            <a:r>
              <a:t>1,000 Monte Carlo simulations</a:t>
            </a:r>
          </a:p>
        </p:txBody>
      </p:sp>
      <p:pic>
        <p:nvPicPr>
          <p:cNvPr id="170" name="targets_cropped.png" descr="targets_cropped.png"/>
          <p:cNvPicPr>
            <a:picLocks noChangeAspect="1"/>
          </p:cNvPicPr>
          <p:nvPr/>
        </p:nvPicPr>
        <p:blipFill>
          <a:blip r:embed="rId2"/>
          <a:stretch>
            <a:fillRect/>
          </a:stretch>
        </p:blipFill>
        <p:spPr>
          <a:xfrm>
            <a:off x="14284628" y="2625968"/>
            <a:ext cx="9495374" cy="1034366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cheduling Algorithms"/>
          <p:cNvSpPr txBox="1">
            <a:spLocks noGrp="1"/>
          </p:cNvSpPr>
          <p:nvPr>
            <p:ph type="title"/>
          </p:nvPr>
        </p:nvSpPr>
        <p:spPr>
          <a:prstGeom prst="rect">
            <a:avLst/>
          </a:prstGeom>
        </p:spPr>
        <p:txBody>
          <a:bodyPr/>
          <a:lstStyle/>
          <a:p>
            <a:r>
              <a:t>Scheduling Algorithms</a:t>
            </a:r>
          </a:p>
        </p:txBody>
      </p:sp>
      <p:pic>
        <p:nvPicPr>
          <p:cNvPr id="152" name="Random.mp4" descr="Random.mp4"/>
          <p:cNvPicPr>
            <a:picLocks/>
          </p:cNvPicPr>
          <p:nvPr>
            <a:videoFile r:link="rId2"/>
            <p:extLst>
              <p:ext uri="{DAA4B4D4-6D71-4841-9C94-3DE7FCFB9230}">
                <p14:media xmlns:p14="http://schemas.microsoft.com/office/powerpoint/2010/main" r:embed="rId1"/>
              </p:ext>
            </p:extLst>
          </p:nvPr>
        </p:nvPicPr>
        <p:blipFill>
          <a:blip r:embed="rId10"/>
          <a:stretch>
            <a:fillRect/>
          </a:stretch>
        </p:blipFill>
        <p:spPr>
          <a:xfrm>
            <a:off x="12497768" y="2575689"/>
            <a:ext cx="5029201" cy="5029201"/>
          </a:xfrm>
          <a:prstGeom prst="rect">
            <a:avLst/>
          </a:prstGeom>
          <a:ln w="12700">
            <a:miter lim="400000"/>
          </a:ln>
        </p:spPr>
      </p:pic>
      <p:pic>
        <p:nvPicPr>
          <p:cNvPr id="153" name="Raster.mp4" descr="Raster.mp4"/>
          <p:cNvPicPr>
            <a:picLocks/>
          </p:cNvPicPr>
          <p:nvPr>
            <a:videoFile r:link="rId4"/>
            <p:extLst>
              <p:ext uri="{DAA4B4D4-6D71-4841-9C94-3DE7FCFB9230}">
                <p14:media xmlns:p14="http://schemas.microsoft.com/office/powerpoint/2010/main" r:embed="rId3"/>
              </p:ext>
            </p:extLst>
          </p:nvPr>
        </p:nvPicPr>
        <p:blipFill>
          <a:blip r:embed="rId11"/>
          <a:stretch>
            <a:fillRect/>
          </a:stretch>
        </p:blipFill>
        <p:spPr>
          <a:xfrm>
            <a:off x="6857031" y="2575689"/>
            <a:ext cx="5029201" cy="5029201"/>
          </a:xfrm>
          <a:prstGeom prst="rect">
            <a:avLst/>
          </a:prstGeom>
          <a:ln w="12700">
            <a:miter lim="400000"/>
          </a:ln>
        </p:spPr>
      </p:pic>
      <p:pic>
        <p:nvPicPr>
          <p:cNvPr id="154" name="Lookahead.mp4" descr="Lookahead.mp4"/>
          <p:cNvPicPr>
            <a:picLocks/>
          </p:cNvPicPr>
          <p:nvPr>
            <a:videoFile r:link="rId6"/>
            <p:extLst>
              <p:ext uri="{DAA4B4D4-6D71-4841-9C94-3DE7FCFB9230}">
                <p14:media xmlns:p14="http://schemas.microsoft.com/office/powerpoint/2010/main" r:embed="rId5"/>
              </p:ext>
            </p:extLst>
          </p:nvPr>
        </p:nvPicPr>
        <p:blipFill>
          <a:blip r:embed="rId12"/>
          <a:stretch>
            <a:fillRect/>
          </a:stretch>
        </p:blipFill>
        <p:spPr>
          <a:xfrm>
            <a:off x="6857031" y="8252053"/>
            <a:ext cx="5029201" cy="5029201"/>
          </a:xfrm>
          <a:prstGeom prst="rect">
            <a:avLst/>
          </a:prstGeom>
          <a:ln w="12700">
            <a:miter lim="400000"/>
          </a:ln>
        </p:spPr>
      </p:pic>
      <p:pic>
        <p:nvPicPr>
          <p:cNvPr id="155" name="Unconfirmed.mp4" descr="Unconfirmed.mp4"/>
          <p:cNvPicPr>
            <a:picLocks/>
          </p:cNvPicPr>
          <p:nvPr>
            <a:videoFile r:link="rId8"/>
            <p:extLst>
              <p:ext uri="{DAA4B4D4-6D71-4841-9C94-3DE7FCFB9230}">
                <p14:media xmlns:p14="http://schemas.microsoft.com/office/powerpoint/2010/main" r:embed="rId7"/>
              </p:ext>
            </p:extLst>
          </p:nvPr>
        </p:nvPicPr>
        <p:blipFill>
          <a:blip r:embed="rId13"/>
          <a:stretch>
            <a:fillRect/>
          </a:stretch>
        </p:blipFill>
        <p:spPr>
          <a:xfrm>
            <a:off x="12497768" y="8252053"/>
            <a:ext cx="5029201" cy="5029201"/>
          </a:xfrm>
          <a:prstGeom prst="rect">
            <a:avLst/>
          </a:prstGeom>
          <a:ln w="12700">
            <a:miter lim="400000"/>
          </a:ln>
        </p:spPr>
      </p:pic>
      <p:sp>
        <p:nvSpPr>
          <p:cNvPr id="156" name="Random"/>
          <p:cNvSpPr txBox="1"/>
          <p:nvPr/>
        </p:nvSpPr>
        <p:spPr>
          <a:xfrm>
            <a:off x="18138505" y="4592957"/>
            <a:ext cx="3008377" cy="994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6000" b="0"/>
            </a:lvl1pPr>
          </a:lstStyle>
          <a:p>
            <a:r>
              <a:t>Random</a:t>
            </a:r>
          </a:p>
        </p:txBody>
      </p:sp>
      <p:sp>
        <p:nvSpPr>
          <p:cNvPr id="157" name="Raster"/>
          <p:cNvSpPr txBox="1"/>
          <p:nvPr/>
        </p:nvSpPr>
        <p:spPr>
          <a:xfrm>
            <a:off x="3916060" y="4592957"/>
            <a:ext cx="2329435" cy="994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6000" b="0"/>
            </a:lvl1pPr>
          </a:lstStyle>
          <a:p>
            <a:r>
              <a:t>Raster</a:t>
            </a:r>
          </a:p>
        </p:txBody>
      </p:sp>
      <p:sp>
        <p:nvSpPr>
          <p:cNvPr id="158" name="Lookahead"/>
          <p:cNvSpPr txBox="1"/>
          <p:nvPr/>
        </p:nvSpPr>
        <p:spPr>
          <a:xfrm>
            <a:off x="2334148" y="10269321"/>
            <a:ext cx="3911347" cy="994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defRPr sz="6000" b="0"/>
            </a:lvl1pPr>
          </a:lstStyle>
          <a:p>
            <a:r>
              <a:t>Lookahead</a:t>
            </a:r>
          </a:p>
        </p:txBody>
      </p:sp>
      <p:sp>
        <p:nvSpPr>
          <p:cNvPr id="159" name="Unconfirmed"/>
          <p:cNvSpPr txBox="1"/>
          <p:nvPr/>
        </p:nvSpPr>
        <p:spPr>
          <a:xfrm>
            <a:off x="18138505" y="10269321"/>
            <a:ext cx="4517899" cy="994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6000" b="0"/>
            </a:lvl1pPr>
          </a:lstStyle>
          <a:p>
            <a:r>
              <a:t>Unconfirmed</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34" fill="hold"/>
                                        <p:tgtEl>
                                          <p:spTgt spid="153"/>
                                        </p:tgtEl>
                                      </p:cBhvr>
                                    </p:cmd>
                                  </p:childTnLst>
                                </p:cTn>
                              </p:par>
                              <p:par>
                                <p:cTn id="7" presetID="1" presetClass="mediacall" presetSubtype="0" fill="hold" nodeType="withEffect">
                                  <p:stCondLst>
                                    <p:cond delay="0"/>
                                  </p:stCondLst>
                                  <p:childTnLst>
                                    <p:cmd type="call" cmd="playFrom(0.0)">
                                      <p:cBhvr>
                                        <p:cTn id="8" dur="21334" fill="hold"/>
                                        <p:tgtEl>
                                          <p:spTgt spid="152"/>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334" fill="hold"/>
                                        <p:tgtEl>
                                          <p:spTgt spid="155"/>
                                        </p:tgtEl>
                                      </p:cBhvr>
                                    </p:cmd>
                                  </p:childTnLst>
                                </p:cTn>
                              </p:par>
                              <p:par>
                                <p:cTn id="13" presetID="1" presetClass="mediacall" presetSubtype="0" fill="hold" nodeType="withEffect">
                                  <p:stCondLst>
                                    <p:cond delay="0"/>
                                  </p:stCondLst>
                                  <p:childTnLst>
                                    <p:cmd type="call" cmd="playFrom(0.0)">
                                      <p:cBhvr>
                                        <p:cTn id="14" dur="21334" fill="hold"/>
                                        <p:tgtEl>
                                          <p:spTgt spid="15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repeatCount="indefinite" fill="hold" display="0">
                  <p:stCondLst>
                    <p:cond delay="indefinite"/>
                  </p:stCondLst>
                </p:cTn>
                <p:tgtEl>
                  <p:spTgt spid="153"/>
                </p:tgtEl>
              </p:cMediaNode>
            </p:video>
            <p:video>
              <p:cMediaNode vol="100000">
                <p:cTn id="16" repeatCount="indefinite" fill="hold" display="0">
                  <p:stCondLst>
                    <p:cond delay="indefinite"/>
                  </p:stCondLst>
                </p:cTn>
                <p:tgtEl>
                  <p:spTgt spid="152"/>
                </p:tgtEl>
              </p:cMediaNode>
            </p:video>
            <p:video>
              <p:cMediaNode vol="100000">
                <p:cTn id="17" repeatCount="indefinite" fill="hold" display="0">
                  <p:stCondLst>
                    <p:cond delay="indefinite"/>
                  </p:stCondLst>
                </p:cTn>
                <p:tgtEl>
                  <p:spTgt spid="154"/>
                </p:tgtEl>
              </p:cMediaNode>
            </p:video>
            <p:video>
              <p:cMediaNode vol="100000">
                <p:cTn id="18" repeatCount="indefinite" fill="hold" display="0">
                  <p:stCondLst>
                    <p:cond delay="indefinite"/>
                  </p:stCondLst>
                </p:cTn>
                <p:tgtEl>
                  <p:spTgt spid="15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sults"/>
          <p:cNvSpPr txBox="1">
            <a:spLocks noGrp="1"/>
          </p:cNvSpPr>
          <p:nvPr>
            <p:ph type="title"/>
          </p:nvPr>
        </p:nvSpPr>
        <p:spPr>
          <a:prstGeom prst="rect">
            <a:avLst/>
          </a:prstGeom>
        </p:spPr>
        <p:txBody>
          <a:bodyPr/>
          <a:lstStyle/>
          <a:p>
            <a:r>
              <a:t>Results</a:t>
            </a:r>
          </a:p>
        </p:txBody>
      </p:sp>
      <mc:AlternateContent xmlns:mc="http://schemas.openxmlformats.org/markup-compatibility/2006" xmlns:a14="http://schemas.microsoft.com/office/drawing/2010/main">
        <mc:Choice Requires="a14">
          <p:sp>
            <p:nvSpPr>
              <p:cNvPr id="173" name="Unconfirmed method is fairly insensitive to value of…"/>
              <p:cNvSpPr txBox="1">
                <a:spLocks noGrp="1"/>
              </p:cNvSpPr>
              <p:nvPr>
                <p:ph type="body" sz="half" idx="1"/>
              </p:nvPr>
            </p:nvSpPr>
            <p:spPr>
              <a:xfrm>
                <a:off x="1083703" y="3013754"/>
                <a:ext cx="11923552" cy="8532511"/>
              </a:xfrm>
              <a:prstGeom prst="rect">
                <a:avLst/>
              </a:prstGeom>
            </p:spPr>
            <p:txBody>
              <a:bodyPr/>
              <a:lstStyle/>
              <a:p>
                <a:pPr marL="533400" indent="-533400" defTabSz="693419">
                  <a:spcBef>
                    <a:spcPts val="4900"/>
                  </a:spcBef>
                  <a:defRPr sz="4032"/>
                </a:pPr>
                <a:r>
                  <a:t>Unconfirmed method is fairly insensitive to value of </a:t>
                </a:r>
                <a14:m>
                  <m:oMath xmlns:m="http://schemas.openxmlformats.org/officeDocument/2006/math">
                    <m:sSub>
                      <m:sSubPr>
                        <m:ctrlPr>
                          <a:rPr sz="5100" i="1">
                            <a:solidFill>
                              <a:srgbClr val="000000"/>
                            </a:solidFill>
                            <a:latin typeface="Cambria Math" panose="02040503050406030204" pitchFamily="18" charset="0"/>
                          </a:rPr>
                        </m:ctrlPr>
                      </m:sSubPr>
                      <m:e>
                        <m:r>
                          <a:rPr sz="5100" i="1">
                            <a:solidFill>
                              <a:srgbClr val="000000"/>
                            </a:solidFill>
                            <a:latin typeface="Cambria Math" panose="02040503050406030204" pitchFamily="18" charset="0"/>
                          </a:rPr>
                          <m:t>𝛾</m:t>
                        </m:r>
                      </m:e>
                      <m:sub>
                        <m:r>
                          <a:rPr sz="5100" i="1">
                            <a:solidFill>
                              <a:srgbClr val="000000"/>
                            </a:solidFill>
                            <a:latin typeface="Cambria Math" panose="02040503050406030204" pitchFamily="18" charset="0"/>
                          </a:rPr>
                          <m:t>0</m:t>
                        </m:r>
                      </m:sub>
                    </m:sSub>
                  </m:oMath>
                </a14:m>
                <a:endParaRPr/>
              </a:p>
              <a:p>
                <a:pPr marL="533400" indent="-533400" defTabSz="693419">
                  <a:spcBef>
                    <a:spcPts val="4900"/>
                  </a:spcBef>
                  <a:defRPr sz="4032"/>
                </a:pPr>
                <a:r>
                  <a:t>Unconfirmed track information reduces the number of pings to confirm a target</a:t>
                </a:r>
              </a:p>
              <a:p>
                <a:pPr marL="1066800" lvl="1" indent="-533400" defTabSz="693419">
                  <a:spcBef>
                    <a:spcPts val="4900"/>
                  </a:spcBef>
                  <a:defRPr sz="4032"/>
                </a:pPr>
                <a:r>
                  <a:t>24.9 pings (Raster) to 13.5 pings (Unconfirmed with </a:t>
                </a:r>
                <a14:m>
                  <m:oMath xmlns:m="http://schemas.openxmlformats.org/officeDocument/2006/math">
                    <m:sSub>
                      <m:sSubPr>
                        <m:ctrlPr>
                          <a:rPr sz="5100" i="1">
                            <a:solidFill>
                              <a:srgbClr val="000000"/>
                            </a:solidFill>
                            <a:latin typeface="Cambria Math" panose="02040503050406030204" pitchFamily="18" charset="0"/>
                          </a:rPr>
                        </m:ctrlPr>
                      </m:sSubPr>
                      <m:e>
                        <m:r>
                          <a:rPr sz="5100" i="1">
                            <a:solidFill>
                              <a:srgbClr val="000000"/>
                            </a:solidFill>
                            <a:latin typeface="Cambria Math" panose="02040503050406030204" pitchFamily="18" charset="0"/>
                          </a:rPr>
                          <m:t>𝛾</m:t>
                        </m:r>
                      </m:e>
                      <m:sub>
                        <m:r>
                          <a:rPr sz="5100" i="1">
                            <a:solidFill>
                              <a:srgbClr val="000000"/>
                            </a:solidFill>
                            <a:latin typeface="Cambria Math" panose="02040503050406030204" pitchFamily="18" charset="0"/>
                          </a:rPr>
                          <m:t>0</m:t>
                        </m:r>
                      </m:sub>
                    </m:sSub>
                  </m:oMath>
                </a14:m>
                <a:r>
                  <a:t> = 0.93)</a:t>
                </a:r>
              </a:p>
              <a:p>
                <a:pPr marL="533400" indent="-533400" defTabSz="693419">
                  <a:spcBef>
                    <a:spcPts val="4900"/>
                  </a:spcBef>
                  <a:defRPr sz="4032"/>
                </a:pPr>
                <a:r>
                  <a:t>Decreases the proportion of falsely confirmed tracks and the track error</a:t>
                </a:r>
              </a:p>
              <a:p>
                <a:pPr marL="1066800" lvl="1" indent="-533400" defTabSz="693419">
                  <a:spcBef>
                    <a:spcPts val="4900"/>
                  </a:spcBef>
                  <a:defRPr sz="4032"/>
                </a:pPr>
                <a:r>
                  <a:t>Not just confirming false tracks faster</a:t>
                </a:r>
              </a:p>
            </p:txBody>
          </p:sp>
        </mc:Choice>
        <mc:Fallback xmlns="">
          <p:sp>
            <p:nvSpPr>
              <p:cNvPr id="173" name="Unconfirmed method is fairly insensitive to value of…"/>
              <p:cNvSpPr txBox="1">
                <a:spLocks noGrp="1" noRot="1" noChangeAspect="1" noMove="1" noResize="1" noEditPoints="1" noAdjustHandles="1" noChangeArrowheads="1" noChangeShapeType="1" noTextEdit="1"/>
              </p:cNvSpPr>
              <p:nvPr>
                <p:ph type="body" sz="half" idx="1"/>
              </p:nvPr>
            </p:nvSpPr>
            <p:spPr>
              <a:xfrm>
                <a:off x="1083703" y="3013754"/>
                <a:ext cx="11923552" cy="8532511"/>
              </a:xfrm>
              <a:prstGeom prst="rect">
                <a:avLst/>
              </a:prstGeom>
              <a:blipFill>
                <a:blip r:embed="rId2"/>
                <a:stretch>
                  <a:fillRect l="-2607" t="-1857" r="-2352" b="-3214"/>
                </a:stretch>
              </a:blipFill>
            </p:spPr>
            <p:txBody>
              <a:bodyPr/>
              <a:lstStyle/>
              <a:p>
                <a:r>
                  <a:rPr lang="en-AU">
                    <a:noFill/>
                  </a:rPr>
                  <a:t> </a:t>
                </a:r>
              </a:p>
            </p:txBody>
          </p:sp>
        </mc:Fallback>
      </mc:AlternateContent>
      <p:pic>
        <p:nvPicPr>
          <p:cNvPr id="174" name="updatedgamma0_2-eps-converted-to.pdf" descr="updatedgamma0_2-eps-converted-to.pdf"/>
          <p:cNvPicPr>
            <a:picLocks noChangeAspect="1"/>
          </p:cNvPicPr>
          <p:nvPr/>
        </p:nvPicPr>
        <p:blipFill>
          <a:blip r:embed="rId3"/>
          <a:stretch>
            <a:fillRect/>
          </a:stretch>
        </p:blipFill>
        <p:spPr>
          <a:xfrm>
            <a:off x="13229025" y="255894"/>
            <a:ext cx="10980134" cy="1320421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666CC396948714DA93C428655B2BDCC" ma:contentTypeVersion="9" ma:contentTypeDescription="Create a new document." ma:contentTypeScope="" ma:versionID="018d3efd50ebe0a904c666e83e3c56e6">
  <xsd:schema xmlns:xsd="http://www.w3.org/2001/XMLSchema" xmlns:xs="http://www.w3.org/2001/XMLSchema" xmlns:p="http://schemas.microsoft.com/office/2006/metadata/properties" xmlns:ns2="73538af7-46de-4787-b152-af3bfe0ecfdb" targetNamespace="http://schemas.microsoft.com/office/2006/metadata/properties" ma:root="true" ma:fieldsID="16f57e41a430353b916658510619abc2" ns2:_="">
    <xsd:import namespace="73538af7-46de-4787-b152-af3bfe0ecfd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538af7-46de-4787-b152-af3bfe0ecf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FE091C-127B-4159-AF5E-FC59155B8B02}">
  <ds:schemaRefs>
    <ds:schemaRef ds:uri="http://schemas.microsoft.com/sharepoint/v3/contenttype/forms"/>
  </ds:schemaRefs>
</ds:datastoreItem>
</file>

<file path=customXml/itemProps2.xml><?xml version="1.0" encoding="utf-8"?>
<ds:datastoreItem xmlns:ds="http://schemas.openxmlformats.org/officeDocument/2006/customXml" ds:itemID="{699A483D-C61C-4CBF-9767-5290869E4D5F}">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terms/"/>
    <ds:schemaRef ds:uri="http://purl.org/dc/elements/1.1/"/>
    <ds:schemaRef ds:uri="http://schemas.microsoft.com/office/infopath/2007/PartnerControls"/>
    <ds:schemaRef ds:uri="73538af7-46de-4787-b152-af3bfe0ecfdb"/>
    <ds:schemaRef ds:uri="http://purl.org/dc/dcmitype/"/>
  </ds:schemaRefs>
</ds:datastoreItem>
</file>

<file path=customXml/itemProps3.xml><?xml version="1.0" encoding="utf-8"?>
<ds:datastoreItem xmlns:ds="http://schemas.openxmlformats.org/officeDocument/2006/customXml" ds:itemID="{3E001C0B-BF97-41E5-AC17-6A04FBEFD8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538af7-46de-4787-b152-af3bfe0ecf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579</TotalTime>
  <Words>1159</Words>
  <Application>Microsoft Office PowerPoint</Application>
  <PresentationFormat>Custom</PresentationFormat>
  <Paragraphs>96</Paragraphs>
  <Slides>13</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Cambria Math</vt:lpstr>
      <vt:lpstr>Helvetica Neue</vt:lpstr>
      <vt:lpstr>Helvetica Neue Light</vt:lpstr>
      <vt:lpstr>Helvetica Neue Medium</vt:lpstr>
      <vt:lpstr>White</vt:lpstr>
      <vt:lpstr>Improving Automated Search for Underwater Threats Using Multistatic Sensor Fields by Incorporating Unconfirmed Track Information</vt:lpstr>
      <vt:lpstr>Objective</vt:lpstr>
      <vt:lpstr>Threat Map</vt:lpstr>
      <vt:lpstr>Incorporating Unconfirmed Tracks</vt:lpstr>
      <vt:lpstr>Simulation Environment</vt:lpstr>
      <vt:lpstr>Scheduling Algorithms</vt:lpstr>
      <vt:lpstr>Scenario</vt:lpstr>
      <vt:lpstr>Scheduling Algorithms</vt:lpstr>
      <vt:lpstr>Results</vt:lpstr>
      <vt:lpstr>Sonobuoy Usage</vt:lpstr>
      <vt:lpstr>Possible Future Work</vt:lpstr>
      <vt:lpstr>Questions</vt:lpstr>
      <vt:lpstr>Probability of Existence Weighting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Automated Search for Underwater Threats Using Multistatic Sensor Fields by Incorporating Unconfirmed Track Information</dc:title>
  <cp:keywords/>
  <cp:lastModifiedBy>Christopher Gilliam</cp:lastModifiedBy>
  <cp:revision>21</cp:revision>
  <dcterms:modified xsi:type="dcterms:W3CDTF">2021-07-12T14:16:24Z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0x0101004666CC396948714DA93C428655B2BDCC</vt:lpwstr>
  </property>
  <property fmtid="{D5CDD505-2E9C-101B-9397-08002B2CF9AE}" pid="3" name="LM SIP Document Sensitivity">
    <vt:lpwstr/>
  </property>
  <property fmtid="{D5CDD505-2E9C-101B-9397-08002B2CF9AE}" pid="4" name="Document Author">
    <vt:lpwstr>AU\e412169</vt:lpwstr>
  </property>
  <property fmtid="{D5CDD505-2E9C-101B-9397-08002B2CF9AE}" pid="5" name="Document Sensitivity">
    <vt:lpwstr>1</vt:lpwstr>
  </property>
  <property fmtid="{D5CDD505-2E9C-101B-9397-08002B2CF9AE}" pid="6" name="ThirdParty">
    <vt:lpwstr/>
  </property>
  <property fmtid="{D5CDD505-2E9C-101B-9397-08002B2CF9AE}" pid="7" name="OCI Restriction">
    <vt:bool>false</vt:bool>
  </property>
  <property fmtid="{D5CDD505-2E9C-101B-9397-08002B2CF9AE}" pid="8" name="OCI Additional Info">
    <vt:lpwstr/>
  </property>
  <property fmtid="{D5CDD505-2E9C-101B-9397-08002B2CF9AE}" pid="9" name="Allow Header Overwrite">
    <vt:bool>true</vt:bool>
  </property>
  <property fmtid="{D5CDD505-2E9C-101B-9397-08002B2CF9AE}" pid="10" name="Allow Footer Overwrite">
    <vt:bool>true</vt:bool>
  </property>
  <property fmtid="{D5CDD505-2E9C-101B-9397-08002B2CF9AE}" pid="11" name="Multiple Selected">
    <vt:lpwstr>-1</vt:lpwstr>
  </property>
  <property fmtid="{D5CDD505-2E9C-101B-9397-08002B2CF9AE}" pid="12" name="SIPLongWording">
    <vt:lpwstr/>
  </property>
  <property fmtid="{D5CDD505-2E9C-101B-9397-08002B2CF9AE}" pid="13" name="ExpCountry">
    <vt:lpwstr/>
  </property>
  <property fmtid="{D5CDD505-2E9C-101B-9397-08002B2CF9AE}" pid="14" name="TextBoxAndDropdownValues">
    <vt:lpwstr/>
  </property>
  <property fmtid="{D5CDD505-2E9C-101B-9397-08002B2CF9AE}" pid="15" name="MSIP_Label_1b52b3a1-dbcb-41fb-a452-370cf542753f_Enabled">
    <vt:lpwstr>true</vt:lpwstr>
  </property>
  <property fmtid="{D5CDD505-2E9C-101B-9397-08002B2CF9AE}" pid="16" name="MSIP_Label_1b52b3a1-dbcb-41fb-a452-370cf542753f_SetDate">
    <vt:lpwstr>2021-07-12T08:51:30Z</vt:lpwstr>
  </property>
  <property fmtid="{D5CDD505-2E9C-101B-9397-08002B2CF9AE}" pid="17" name="MSIP_Label_1b52b3a1-dbcb-41fb-a452-370cf542753f_Method">
    <vt:lpwstr>Privileged</vt:lpwstr>
  </property>
  <property fmtid="{D5CDD505-2E9C-101B-9397-08002B2CF9AE}" pid="18" name="MSIP_Label_1b52b3a1-dbcb-41fb-a452-370cf542753f_Name">
    <vt:lpwstr>Public</vt:lpwstr>
  </property>
  <property fmtid="{D5CDD505-2E9C-101B-9397-08002B2CF9AE}" pid="19" name="MSIP_Label_1b52b3a1-dbcb-41fb-a452-370cf542753f_SiteId">
    <vt:lpwstr>d1323671-cdbe-4417-b4d4-bdb24b51316b</vt:lpwstr>
  </property>
  <property fmtid="{D5CDD505-2E9C-101B-9397-08002B2CF9AE}" pid="20" name="MSIP_Label_1b52b3a1-dbcb-41fb-a452-370cf542753f_ActionId">
    <vt:lpwstr>7cf9d7ec-50ce-472d-b4e5-0000042bb4df</vt:lpwstr>
  </property>
  <property fmtid="{D5CDD505-2E9C-101B-9397-08002B2CF9AE}" pid="21" name="MSIP_Label_1b52b3a1-dbcb-41fb-a452-370cf542753f_ContentBits">
    <vt:lpwstr>0</vt:lpwstr>
  </property>
</Properties>
</file>